
<file path=[Content_Types].xml><?xml version="1.0" encoding="utf-8"?>
<Types xmlns="http://schemas.openxmlformats.org/package/2006/content-types">
  <Default Extension="emf" ContentType="image/x-emf"/>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256" r:id="rId2"/>
    <p:sldId id="342" r:id="rId3"/>
    <p:sldId id="354" r:id="rId4"/>
    <p:sldId id="349" r:id="rId5"/>
    <p:sldId id="356" r:id="rId6"/>
    <p:sldId id="357" r:id="rId7"/>
    <p:sldId id="358" r:id="rId8"/>
    <p:sldId id="359" r:id="rId9"/>
    <p:sldId id="360" r:id="rId10"/>
    <p:sldId id="361" r:id="rId11"/>
    <p:sldId id="362" r:id="rId12"/>
    <p:sldId id="364" r:id="rId13"/>
    <p:sldId id="353" r:id="rId14"/>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0" autoAdjust="0"/>
    <p:restoredTop sz="61757" autoAdjust="0"/>
  </p:normalViewPr>
  <p:slideViewPr>
    <p:cSldViewPr snapToGrid="0" snapToObjects="1">
      <p:cViewPr varScale="1">
        <p:scale>
          <a:sx n="50" d="100"/>
          <a:sy n="50" d="100"/>
        </p:scale>
        <p:origin x="2174"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85" d="100"/>
          <a:sy n="85" d="100"/>
        </p:scale>
        <p:origin x="380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B5B3FC-D259-4339-B80E-3202CA0E79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en-US" dirty="0"/>
          </a:p>
        </p:txBody>
      </p:sp>
      <p:sp>
        <p:nvSpPr>
          <p:cNvPr id="3" name="Date Placeholder 2">
            <a:extLst>
              <a:ext uri="{FF2B5EF4-FFF2-40B4-BE49-F238E27FC236}">
                <a16:creationId xmlns:a16="http://schemas.microsoft.com/office/drawing/2014/main" id="{83FC71E3-9681-4FD2-8D7A-D1CF620D97E0}"/>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81C42527-8CB2-4B15-A023-2BC6DAF79A16}" type="datetimeFigureOut">
              <a:rPr lang="en-US" altLang="en-US"/>
              <a:pPr>
                <a:defRPr/>
              </a:pPr>
              <a:t>4/11/2020</a:t>
            </a:fld>
            <a:endParaRPr lang="en-US" altLang="en-US" dirty="0"/>
          </a:p>
        </p:txBody>
      </p:sp>
      <p:sp>
        <p:nvSpPr>
          <p:cNvPr id="4" name="Footer Placeholder 3">
            <a:extLst>
              <a:ext uri="{FF2B5EF4-FFF2-40B4-BE49-F238E27FC236}">
                <a16:creationId xmlns:a16="http://schemas.microsoft.com/office/drawing/2014/main" id="{B2420833-BE26-409D-977C-70F1EE82E373}"/>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en-US" dirty="0"/>
          </a:p>
        </p:txBody>
      </p:sp>
      <p:sp>
        <p:nvSpPr>
          <p:cNvPr id="5" name="Slide Number Placeholder 4">
            <a:extLst>
              <a:ext uri="{FF2B5EF4-FFF2-40B4-BE49-F238E27FC236}">
                <a16:creationId xmlns:a16="http://schemas.microsoft.com/office/drawing/2014/main" id="{E1CBEA6B-0C64-42E5-9E64-21C8B8DDE37A}"/>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D518A1C-3D7A-4D93-87CB-929567B29C90}"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E9C9D1-FF53-4A1F-B1AC-C553C465C06C}"/>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en-US" dirty="0"/>
          </a:p>
        </p:txBody>
      </p:sp>
      <p:sp>
        <p:nvSpPr>
          <p:cNvPr id="3" name="Date Placeholder 2">
            <a:extLst>
              <a:ext uri="{FF2B5EF4-FFF2-40B4-BE49-F238E27FC236}">
                <a16:creationId xmlns:a16="http://schemas.microsoft.com/office/drawing/2014/main" id="{41B10D0F-6CF9-4371-BFF6-87FD774BB128}"/>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32E9C981-B83C-43FE-BAC2-886B2E289F95}" type="datetimeFigureOut">
              <a:rPr lang="en-US" altLang="en-US"/>
              <a:pPr>
                <a:defRPr/>
              </a:pPr>
              <a:t>4/11/2020</a:t>
            </a:fld>
            <a:endParaRPr lang="en-US" altLang="en-US" dirty="0"/>
          </a:p>
        </p:txBody>
      </p:sp>
      <p:sp>
        <p:nvSpPr>
          <p:cNvPr id="4" name="Slide Image Placeholder 3">
            <a:extLst>
              <a:ext uri="{FF2B5EF4-FFF2-40B4-BE49-F238E27FC236}">
                <a16:creationId xmlns:a16="http://schemas.microsoft.com/office/drawing/2014/main" id="{536C0587-BAD1-4F27-AE41-8F616658EAB8}"/>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E2CFA256-6831-4BFA-8360-3E04C7D4E739}"/>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ABCA1D6E-799F-469D-AE51-4A6D5AA5EEB9}"/>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en-US" dirty="0"/>
          </a:p>
        </p:txBody>
      </p:sp>
      <p:sp>
        <p:nvSpPr>
          <p:cNvPr id="7" name="Slide Number Placeholder 6">
            <a:extLst>
              <a:ext uri="{FF2B5EF4-FFF2-40B4-BE49-F238E27FC236}">
                <a16:creationId xmlns:a16="http://schemas.microsoft.com/office/drawing/2014/main" id="{339090E3-AF64-4FF8-AE87-9C351B090760}"/>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2A048AD9-4560-411A-985C-A5A70006F240}"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youtu.be/RKOTsQMN7b0"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Joe Knapp and this is Deliverable 3 for my capstone project on evaluating financial models and their assumptions</a:t>
            </a:r>
          </a:p>
          <a:p>
            <a:endParaRPr lang="en-US" dirty="0"/>
          </a:p>
          <a:p>
            <a:r>
              <a:rPr lang="en-US" sz="1200" b="0" i="0" u="none" strike="noStrike" kern="1200" dirty="0">
                <a:solidFill>
                  <a:schemeClr val="tx1"/>
                </a:solidFill>
                <a:effectLst/>
                <a:latin typeface="+mn-lt"/>
                <a:ea typeface="+mn-ea"/>
                <a:cs typeface="+mn-cs"/>
                <a:hlinkClick r:id="rId3"/>
              </a:rPr>
              <a:t>https://youtu.be/RKOTsQMN7b0</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2A048AD9-4560-411A-985C-A5A70006F240}" type="slidenum">
              <a:rPr lang="en-US" altLang="en-US" smtClean="0"/>
              <a:pPr>
                <a:defRPr/>
              </a:pPr>
              <a:t>1</a:t>
            </a:fld>
            <a:endParaRPr lang="en-US" altLang="en-US" dirty="0"/>
          </a:p>
        </p:txBody>
      </p:sp>
    </p:spTree>
    <p:extLst>
      <p:ext uri="{BB962C8B-B14F-4D97-AF65-F5344CB8AC3E}">
        <p14:creationId xmlns:p14="http://schemas.microsoft.com/office/powerpoint/2010/main" val="1139569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last model I have simulated so far is what I call the Alpha model.</a:t>
            </a:r>
          </a:p>
          <a:p>
            <a:pPr marL="0" indent="0">
              <a:buNone/>
            </a:pPr>
            <a:r>
              <a:rPr lang="en-US" dirty="0"/>
              <a:t>The Alpha of an asset is also a well documented calculation in finance.</a:t>
            </a:r>
          </a:p>
          <a:p>
            <a:pPr marL="0" indent="0">
              <a:buNone/>
            </a:pPr>
            <a:r>
              <a:rPr lang="en-US" dirty="0"/>
              <a:t>Alpha is the difference in the Expected Return of a security and the securities required return as calculated with CAPM.</a:t>
            </a:r>
          </a:p>
          <a:p>
            <a:pPr marL="0" indent="0">
              <a:buNone/>
            </a:pPr>
            <a:r>
              <a:rPr lang="en-US" dirty="0"/>
              <a:t>There are several ways to calculate Expected Return of a security but for now I am using the historical arithmetic mean</a:t>
            </a:r>
          </a:p>
          <a:p>
            <a:pPr marL="0" indent="0">
              <a:buNone/>
            </a:pPr>
            <a:r>
              <a:rPr lang="en-US" dirty="0"/>
              <a:t>Looking at the CDF graph on the right you can see this model outperforms all models except the Expected return model which it closely resembles in terms of its distribution of returns.</a:t>
            </a:r>
          </a:p>
        </p:txBody>
      </p:sp>
      <p:sp>
        <p:nvSpPr>
          <p:cNvPr id="4" name="Slide Number Placeholder 3"/>
          <p:cNvSpPr>
            <a:spLocks noGrp="1"/>
          </p:cNvSpPr>
          <p:nvPr>
            <p:ph type="sldNum" sz="quarter" idx="5"/>
          </p:nvPr>
        </p:nvSpPr>
        <p:spPr/>
        <p:txBody>
          <a:bodyPr/>
          <a:lstStyle/>
          <a:p>
            <a:pPr>
              <a:defRPr/>
            </a:pPr>
            <a:fld id="{2A048AD9-4560-411A-985C-A5A70006F240}" type="slidenum">
              <a:rPr lang="en-US" altLang="en-US" smtClean="0"/>
              <a:pPr>
                <a:defRPr/>
              </a:pPr>
              <a:t>10</a:t>
            </a:fld>
            <a:endParaRPr lang="en-US" altLang="en-US" dirty="0"/>
          </a:p>
        </p:txBody>
      </p:sp>
    </p:spTree>
    <p:extLst>
      <p:ext uri="{BB962C8B-B14F-4D97-AF65-F5344CB8AC3E}">
        <p14:creationId xmlns:p14="http://schemas.microsoft.com/office/powerpoint/2010/main" val="924252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Here you see the same CDF in the last slide just on a larger scale.</a:t>
            </a:r>
          </a:p>
          <a:p>
            <a:pPr marL="0" indent="0">
              <a:buNone/>
            </a:pPr>
            <a:r>
              <a:rPr lang="en-US" dirty="0"/>
              <a:t>I am very interested in getting more data and see if these distributions move a lot.</a:t>
            </a:r>
          </a:p>
          <a:p>
            <a:pPr marL="0" indent="0">
              <a:buNone/>
            </a:pPr>
            <a:r>
              <a:rPr lang="en-US" dirty="0"/>
              <a:t>I am quit excited that such simple algorithms as the Expected Return and alpha show promise consistently.</a:t>
            </a:r>
          </a:p>
          <a:p>
            <a:pPr marL="0" indent="0">
              <a:buNone/>
            </a:pPr>
            <a:r>
              <a:rPr lang="en-US" dirty="0"/>
              <a:t>They both have a 80% chance of breaking even, and 50% chance at a return above 40%, and a 10% chance of more than doubling the investment.</a:t>
            </a:r>
          </a:p>
          <a:p>
            <a:pPr marL="0" indent="0">
              <a:buNone/>
            </a:pPr>
            <a:r>
              <a:rPr lang="en-US" dirty="0"/>
              <a:t>If I can find a couple more quality metrics/models, I believe I can create an ensemble model with decent predictability of a stocks return distribution.</a:t>
            </a:r>
          </a:p>
        </p:txBody>
      </p:sp>
      <p:sp>
        <p:nvSpPr>
          <p:cNvPr id="4" name="Slide Number Placeholder 3"/>
          <p:cNvSpPr>
            <a:spLocks noGrp="1"/>
          </p:cNvSpPr>
          <p:nvPr>
            <p:ph type="sldNum" sz="quarter" idx="5"/>
          </p:nvPr>
        </p:nvSpPr>
        <p:spPr/>
        <p:txBody>
          <a:bodyPr/>
          <a:lstStyle/>
          <a:p>
            <a:pPr>
              <a:defRPr/>
            </a:pPr>
            <a:fld id="{2A048AD9-4560-411A-985C-A5A70006F240}" type="slidenum">
              <a:rPr lang="en-US" altLang="en-US" smtClean="0"/>
              <a:pPr>
                <a:defRPr/>
              </a:pPr>
              <a:t>11</a:t>
            </a:fld>
            <a:endParaRPr lang="en-US" altLang="en-US" dirty="0"/>
          </a:p>
        </p:txBody>
      </p:sp>
    </p:spTree>
    <p:extLst>
      <p:ext uri="{BB962C8B-B14F-4D97-AF65-F5344CB8AC3E}">
        <p14:creationId xmlns:p14="http://schemas.microsoft.com/office/powerpoint/2010/main" val="3658574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So what do I hope to accomplish in the following weeks?</a:t>
            </a:r>
          </a:p>
          <a:p>
            <a:pPr marL="0" indent="0">
              <a:buNone/>
            </a:pPr>
            <a:r>
              <a:rPr lang="en-US" dirty="0"/>
              <a:t>First there are still a couple financial metrics (</a:t>
            </a:r>
            <a:r>
              <a:rPr lang="en-US" dirty="0" err="1"/>
              <a:t>VaR</a:t>
            </a:r>
            <a:r>
              <a:rPr lang="en-US" dirty="0"/>
              <a:t>, </a:t>
            </a:r>
            <a:r>
              <a:rPr lang="en-US" dirty="0" err="1"/>
              <a:t>TVaR</a:t>
            </a:r>
            <a:r>
              <a:rPr lang="en-US" dirty="0"/>
              <a:t>, Expected returns given specific conditions) I would like to test.</a:t>
            </a:r>
          </a:p>
          <a:p>
            <a:pPr marL="0" indent="0">
              <a:buNone/>
            </a:pPr>
            <a:r>
              <a:rPr lang="en-US" dirty="0"/>
              <a:t>My computer is making it difficult to test my models on large datasets so I will be looing into ways to spruce up my code and make it my pytonic and </a:t>
            </a:r>
            <a:r>
              <a:rPr lang="en-US" dirty="0" err="1"/>
              <a:t>computationaly</a:t>
            </a:r>
            <a:r>
              <a:rPr lang="en-US" dirty="0"/>
              <a:t> faster</a:t>
            </a:r>
          </a:p>
          <a:p>
            <a:pPr marL="0" indent="0">
              <a:buNone/>
            </a:pPr>
            <a:r>
              <a:rPr lang="en-US" dirty="0"/>
              <a:t>The yahoo API provides a lot of different data that I would like to try to put to use.  So far I am only working with pricing data, but I would like to expand that.</a:t>
            </a:r>
          </a:p>
        </p:txBody>
      </p:sp>
      <p:sp>
        <p:nvSpPr>
          <p:cNvPr id="4" name="Slide Number Placeholder 3"/>
          <p:cNvSpPr>
            <a:spLocks noGrp="1"/>
          </p:cNvSpPr>
          <p:nvPr>
            <p:ph type="sldNum" sz="quarter" idx="5"/>
          </p:nvPr>
        </p:nvSpPr>
        <p:spPr/>
        <p:txBody>
          <a:bodyPr/>
          <a:lstStyle/>
          <a:p>
            <a:pPr>
              <a:defRPr/>
            </a:pPr>
            <a:fld id="{2A048AD9-4560-411A-985C-A5A70006F240}" type="slidenum">
              <a:rPr lang="en-US" altLang="en-US" smtClean="0"/>
              <a:pPr>
                <a:defRPr/>
              </a:pPr>
              <a:t>12</a:t>
            </a:fld>
            <a:endParaRPr lang="en-US" altLang="en-US" dirty="0"/>
          </a:p>
        </p:txBody>
      </p:sp>
    </p:spTree>
    <p:extLst>
      <p:ext uri="{BB962C8B-B14F-4D97-AF65-F5344CB8AC3E}">
        <p14:creationId xmlns:p14="http://schemas.microsoft.com/office/powerpoint/2010/main" val="769616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will be evaluating financial models performance</a:t>
            </a:r>
          </a:p>
          <a:p>
            <a:r>
              <a:rPr lang="en-US" dirty="0"/>
              <a:t>Most of these models are relatively simple and based on fundamental financial theory's</a:t>
            </a:r>
          </a:p>
          <a:p>
            <a:r>
              <a:rPr lang="en-US" dirty="0"/>
              <a:t>My hope is to find some well performing models, and create an ensemble of the models, which together can predict relatively accurate probabilities of stock returns</a:t>
            </a:r>
          </a:p>
          <a:p>
            <a:r>
              <a:rPr lang="en-US" dirty="0"/>
              <a:t>Currently I am only working with stocks in the S&amp;P500 with consistent data between 2010 and 2020 but I hope to look at other stocks not in the S&amp;P eventually.</a:t>
            </a:r>
          </a:p>
          <a:p>
            <a:r>
              <a:rPr lang="en-US" dirty="0"/>
              <a:t>Of specific interest is less expensive stocks in general, I’m interested in apply my models to stocks which I could afford, but for now I will evaluate my models using stocks in the S&amp;P.</a:t>
            </a:r>
          </a:p>
        </p:txBody>
      </p:sp>
      <p:sp>
        <p:nvSpPr>
          <p:cNvPr id="4" name="Slide Number Placeholder 3"/>
          <p:cNvSpPr>
            <a:spLocks noGrp="1"/>
          </p:cNvSpPr>
          <p:nvPr>
            <p:ph type="sldNum" sz="quarter" idx="5"/>
          </p:nvPr>
        </p:nvSpPr>
        <p:spPr/>
        <p:txBody>
          <a:bodyPr/>
          <a:lstStyle/>
          <a:p>
            <a:pPr>
              <a:defRPr/>
            </a:pPr>
            <a:fld id="{2A048AD9-4560-411A-985C-A5A70006F240}" type="slidenum">
              <a:rPr lang="en-US" altLang="en-US" smtClean="0"/>
              <a:pPr>
                <a:defRPr/>
              </a:pPr>
              <a:t>2</a:t>
            </a:fld>
            <a:endParaRPr lang="en-US" altLang="en-US" dirty="0"/>
          </a:p>
        </p:txBody>
      </p:sp>
    </p:spTree>
    <p:extLst>
      <p:ext uri="{BB962C8B-B14F-4D97-AF65-F5344CB8AC3E}">
        <p14:creationId xmlns:p14="http://schemas.microsoft.com/office/powerpoint/2010/main" val="2588295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of deliverable 2 I was using datasets from various sources on the web.</a:t>
            </a:r>
          </a:p>
          <a:p>
            <a:r>
              <a:rPr lang="en-US" dirty="0"/>
              <a:t>I have since been getting data through Yahoo’s </a:t>
            </a:r>
            <a:r>
              <a:rPr lang="en-US" dirty="0" err="1"/>
              <a:t>yfinance</a:t>
            </a:r>
            <a:r>
              <a:rPr lang="en-US" dirty="0"/>
              <a:t> API and the FRED API.</a:t>
            </a:r>
          </a:p>
          <a:p>
            <a:r>
              <a:rPr lang="en-US" dirty="0"/>
              <a:t>This will make it much easier to explore many more stocks and possibly financial options.</a:t>
            </a:r>
          </a:p>
          <a:p>
            <a:endParaRPr lang="en-US" dirty="0"/>
          </a:p>
          <a:p>
            <a:r>
              <a:rPr lang="en-US" dirty="0"/>
              <a:t>The dataset you see here is a snapshot of the time-series data set I have compiled.  Each column represents historical prices of that stock.</a:t>
            </a:r>
          </a:p>
          <a:p>
            <a:r>
              <a:rPr lang="en-US" dirty="0"/>
              <a:t>It includes all stocks in the S&amp;P500 with valid data, as well as </a:t>
            </a:r>
            <a:r>
              <a:rPr lang="en-US" dirty="0" err="1"/>
              <a:t>S&amp;Pmarket</a:t>
            </a:r>
            <a:r>
              <a:rPr lang="en-US" dirty="0"/>
              <a:t> data and the risk free rate issued daily by the FED.</a:t>
            </a:r>
          </a:p>
        </p:txBody>
      </p:sp>
      <p:sp>
        <p:nvSpPr>
          <p:cNvPr id="4" name="Slide Number Placeholder 3"/>
          <p:cNvSpPr>
            <a:spLocks noGrp="1"/>
          </p:cNvSpPr>
          <p:nvPr>
            <p:ph type="sldNum" sz="quarter" idx="5"/>
          </p:nvPr>
        </p:nvSpPr>
        <p:spPr/>
        <p:txBody>
          <a:bodyPr/>
          <a:lstStyle/>
          <a:p>
            <a:pPr>
              <a:defRPr/>
            </a:pPr>
            <a:fld id="{2A048AD9-4560-411A-985C-A5A70006F240}" type="slidenum">
              <a:rPr lang="en-US" altLang="en-US" smtClean="0"/>
              <a:pPr>
                <a:defRPr/>
              </a:pPr>
              <a:t>3</a:t>
            </a:fld>
            <a:endParaRPr lang="en-US" altLang="en-US" dirty="0"/>
          </a:p>
        </p:txBody>
      </p:sp>
    </p:spTree>
    <p:extLst>
      <p:ext uri="{BB962C8B-B14F-4D97-AF65-F5344CB8AC3E}">
        <p14:creationId xmlns:p14="http://schemas.microsoft.com/office/powerpoint/2010/main" val="4029706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My analysis method for the models is a very simple monte </a:t>
            </a:r>
            <a:r>
              <a:rPr lang="en-US" dirty="0" err="1"/>
              <a:t>carlo</a:t>
            </a:r>
            <a:r>
              <a:rPr lang="en-US" dirty="0"/>
              <a:t> simulation.</a:t>
            </a:r>
          </a:p>
          <a:p>
            <a:pPr marL="0" indent="0">
              <a:buNone/>
            </a:pPr>
            <a:r>
              <a:rPr lang="en-US" dirty="0"/>
              <a:t>First: a random date from the dataset is chosen</a:t>
            </a:r>
          </a:p>
          <a:p>
            <a:pPr marL="0" indent="0">
              <a:buNone/>
            </a:pPr>
            <a:r>
              <a:rPr lang="en-US" dirty="0"/>
              <a:t>Second: a model is applied to every stock in the dataset on that specific date using the stocks historical data</a:t>
            </a:r>
          </a:p>
          <a:p>
            <a:pPr marL="0" indent="0">
              <a:buNone/>
            </a:pPr>
            <a:r>
              <a:rPr lang="en-US" dirty="0"/>
              <a:t>Each model has a metric where the magnitude implies a good or bad stock, better or worse, and the stock with largest ‘good’ metric is chosen for that date</a:t>
            </a:r>
          </a:p>
          <a:p>
            <a:pPr marL="0" indent="0">
              <a:buNone/>
            </a:pPr>
            <a:r>
              <a:rPr lang="en-US" dirty="0"/>
              <a:t>That’s stocks next 250 days worth of stock return data is added to a </a:t>
            </a:r>
            <a:r>
              <a:rPr lang="en-US" dirty="0" err="1"/>
              <a:t>dataframe</a:t>
            </a:r>
            <a:endParaRPr lang="en-US" dirty="0"/>
          </a:p>
          <a:p>
            <a:pPr marL="0" indent="0">
              <a:buNone/>
            </a:pPr>
            <a:r>
              <a:rPr lang="en-US" dirty="0"/>
              <a:t>This process is then repeated many </a:t>
            </a:r>
            <a:r>
              <a:rPr lang="en-US" dirty="0" err="1"/>
              <a:t>many</a:t>
            </a:r>
            <a:r>
              <a:rPr lang="en-US" dirty="0"/>
              <a:t> times.  </a:t>
            </a:r>
          </a:p>
          <a:p>
            <a:pPr marL="0" indent="0">
              <a:buNone/>
            </a:pPr>
            <a:r>
              <a:rPr lang="en-US" dirty="0"/>
              <a:t>I am constricted by two limiting factors when it comes achieving a stabilized distribution</a:t>
            </a:r>
          </a:p>
          <a:p>
            <a:pPr marL="0" indent="0">
              <a:buNone/>
            </a:pPr>
            <a:r>
              <a:rPr lang="en-US" dirty="0"/>
              <a:t>The data in the presentation is from running each simulation 500.</a:t>
            </a:r>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pPr>
              <a:defRPr/>
            </a:pPr>
            <a:fld id="{2A048AD9-4560-411A-985C-A5A70006F240}" type="slidenum">
              <a:rPr lang="en-US" altLang="en-US" smtClean="0"/>
              <a:pPr>
                <a:defRPr/>
              </a:pPr>
              <a:t>4</a:t>
            </a:fld>
            <a:endParaRPr lang="en-US" altLang="en-US" dirty="0"/>
          </a:p>
        </p:txBody>
      </p:sp>
    </p:spTree>
    <p:extLst>
      <p:ext uri="{BB962C8B-B14F-4D97-AF65-F5344CB8AC3E}">
        <p14:creationId xmlns:p14="http://schemas.microsoft.com/office/powerpoint/2010/main" val="4050598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So first I wanted to get some baselines for comparing my models</a:t>
            </a:r>
          </a:p>
          <a:p>
            <a:pPr marL="0" indent="0">
              <a:buNone/>
            </a:pPr>
            <a:r>
              <a:rPr lang="en-US" dirty="0"/>
              <a:t>The first model, depicted on the left, shows the distribution of returns, if on a random day, you bought a random stock</a:t>
            </a:r>
          </a:p>
          <a:p>
            <a:pPr marL="0" indent="0">
              <a:buNone/>
            </a:pPr>
            <a:r>
              <a:rPr lang="en-US" dirty="0"/>
              <a:t>Each of the blue lines represent a single sample of the simulation, and together they provide a distribution of returns.</a:t>
            </a:r>
          </a:p>
          <a:p>
            <a:pPr marL="0" indent="0">
              <a:buNone/>
            </a:pPr>
            <a:r>
              <a:rPr lang="en-US" dirty="0"/>
              <a:t>I can analyze the probabilities of different levels of return and evaluate each models performance.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redlines throughout this presentation will represent the 5</a:t>
            </a:r>
            <a:r>
              <a:rPr lang="en-US" baseline="30000" dirty="0"/>
              <a:t>th</a:t>
            </a:r>
            <a:r>
              <a:rPr lang="en-US" dirty="0"/>
              <a:t> , 25, 50, 75, 95</a:t>
            </a:r>
            <a:r>
              <a:rPr lang="en-US" baseline="30000" dirty="0"/>
              <a:t>th</a:t>
            </a:r>
            <a:r>
              <a:rPr lang="en-US" dirty="0"/>
              <a:t> percentiles of the annual returns of that model</a:t>
            </a:r>
          </a:p>
          <a:p>
            <a:pPr marL="0" indent="0">
              <a:buNone/>
            </a:pPr>
            <a:r>
              <a:rPr lang="en-US" dirty="0"/>
              <a:t>Note the y-axis is Annual Return %.  A return of 0.0 means you broke even, a return of 1.0 means you doubled your investment</a:t>
            </a:r>
          </a:p>
          <a:p>
            <a:pPr marL="0" indent="0">
              <a:buNone/>
            </a:pPr>
            <a:r>
              <a:rPr lang="en-US" dirty="0"/>
              <a:t>However I made the CDF graph on the right means an Annual Return of 1.0 is breaking even, and a return of 2.0 doubled return.</a:t>
            </a:r>
          </a:p>
          <a:p>
            <a:pPr marL="0" indent="0">
              <a:buNone/>
            </a:pPr>
            <a:r>
              <a:rPr lang="en-US" dirty="0"/>
              <a:t>The model in the middle shows the distribution of returns, if on a random day, you invested in the S&amp;P500 market index.</a:t>
            </a:r>
          </a:p>
          <a:p>
            <a:pPr marL="0" indent="0">
              <a:buNone/>
            </a:pPr>
            <a:r>
              <a:rPr lang="en-US" dirty="0"/>
              <a:t>The graph on the right is the CDF of the annual returns of the two models.</a:t>
            </a:r>
          </a:p>
          <a:p>
            <a:pPr marL="0" indent="0">
              <a:buNone/>
            </a:pPr>
            <a:r>
              <a:rPr lang="en-US" dirty="0"/>
              <a:t>The CDF shows probability of receiving an annual return that is less than a specific rate.</a:t>
            </a:r>
          </a:p>
          <a:p>
            <a:pPr marL="0" indent="0">
              <a:buNone/>
            </a:pPr>
            <a:endParaRPr lang="en-US"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pPr>
              <a:defRPr/>
            </a:pPr>
            <a:fld id="{2A048AD9-4560-411A-985C-A5A70006F240}" type="slidenum">
              <a:rPr lang="en-US" altLang="en-US" smtClean="0"/>
              <a:pPr>
                <a:defRPr/>
              </a:pPr>
              <a:t>5</a:t>
            </a:fld>
            <a:endParaRPr lang="en-US" altLang="en-US" dirty="0"/>
          </a:p>
        </p:txBody>
      </p:sp>
    </p:spTree>
    <p:extLst>
      <p:ext uri="{BB962C8B-B14F-4D97-AF65-F5344CB8AC3E}">
        <p14:creationId xmlns:p14="http://schemas.microsoft.com/office/powerpoint/2010/main" val="1336846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first and simplest model that involves calculations is what I call the Expected Return Model.</a:t>
            </a:r>
          </a:p>
          <a:p>
            <a:pPr marL="0" indent="0">
              <a:buNone/>
            </a:pPr>
            <a:r>
              <a:rPr lang="en-US" dirty="0"/>
              <a:t>First the model randomly selects a date within the dataset,</a:t>
            </a:r>
          </a:p>
          <a:p>
            <a:pPr marL="0" indent="0">
              <a:buNone/>
            </a:pPr>
            <a:r>
              <a:rPr lang="en-US" dirty="0"/>
              <a:t>Next if loops through ever stock in the datasets and returns the stocks with the greatest expected return as of the previous date</a:t>
            </a:r>
          </a:p>
          <a:p>
            <a:pPr marL="0" indent="0">
              <a:buNone/>
            </a:pPr>
            <a:r>
              <a:rPr lang="en-US" dirty="0"/>
              <a:t>The selected stocks next 250 days worth of returns are added to a data frame as a column</a:t>
            </a:r>
          </a:p>
          <a:p>
            <a:pPr marL="0" indent="0">
              <a:buNone/>
            </a:pPr>
            <a:r>
              <a:rPr lang="en-US" dirty="0"/>
              <a:t>And this process is repeated 500 times.</a:t>
            </a:r>
          </a:p>
          <a:p>
            <a:pPr marL="0" indent="0">
              <a:buNone/>
            </a:pPr>
            <a:r>
              <a:rPr lang="en-US" dirty="0"/>
              <a:t>Looking at the CDF graph on the right you can see this model outperforms both benchmarks.</a:t>
            </a:r>
          </a:p>
          <a:p>
            <a:pPr marL="0" indent="0">
              <a:buNone/>
            </a:pPr>
            <a:r>
              <a:rPr lang="en-US" dirty="0"/>
              <a:t>Most of the Expected Return line is to the right of the benchmarks</a:t>
            </a:r>
          </a:p>
          <a:p>
            <a:pPr marL="0" indent="0">
              <a:buNone/>
            </a:pPr>
            <a:r>
              <a:rPr lang="en-US" dirty="0"/>
              <a:t>This implies that for a given probability, the annual return is below a higher limit.</a:t>
            </a:r>
          </a:p>
        </p:txBody>
      </p:sp>
      <p:sp>
        <p:nvSpPr>
          <p:cNvPr id="4" name="Slide Number Placeholder 3"/>
          <p:cNvSpPr>
            <a:spLocks noGrp="1"/>
          </p:cNvSpPr>
          <p:nvPr>
            <p:ph type="sldNum" sz="quarter" idx="5"/>
          </p:nvPr>
        </p:nvSpPr>
        <p:spPr/>
        <p:txBody>
          <a:bodyPr/>
          <a:lstStyle/>
          <a:p>
            <a:pPr>
              <a:defRPr/>
            </a:pPr>
            <a:fld id="{2A048AD9-4560-411A-985C-A5A70006F240}" type="slidenum">
              <a:rPr lang="en-US" altLang="en-US" smtClean="0"/>
              <a:pPr>
                <a:defRPr/>
              </a:pPr>
              <a:t>6</a:t>
            </a:fld>
            <a:endParaRPr lang="en-US" altLang="en-US" dirty="0"/>
          </a:p>
        </p:txBody>
      </p:sp>
    </p:spTree>
    <p:extLst>
      <p:ext uri="{BB962C8B-B14F-4D97-AF65-F5344CB8AC3E}">
        <p14:creationId xmlns:p14="http://schemas.microsoft.com/office/powerpoint/2010/main" val="1626730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next very simple model is what I call the Sharpe-ratio model.</a:t>
            </a:r>
          </a:p>
          <a:p>
            <a:pPr marL="0" indent="0">
              <a:buNone/>
            </a:pPr>
            <a:r>
              <a:rPr lang="en-US" dirty="0"/>
              <a:t>The Sharpe-ratio is a measure of the risk premium (Expected return of a risky investment minus the return of a risk-free investment, 10-year T-Bill rate) per level of volatility</a:t>
            </a:r>
          </a:p>
          <a:p>
            <a:pPr marL="0" indent="0">
              <a:buNone/>
            </a:pPr>
            <a:r>
              <a:rPr lang="en-US" dirty="0"/>
              <a:t>Looking at the CDF graph on the right you can see this model does not perform well at all, some where between the two benchmarks.</a:t>
            </a:r>
          </a:p>
          <a:p>
            <a:pPr marL="0" indent="0">
              <a:buNone/>
            </a:pPr>
            <a:endParaRPr lang="en-US" dirty="0"/>
          </a:p>
        </p:txBody>
      </p:sp>
      <p:sp>
        <p:nvSpPr>
          <p:cNvPr id="4" name="Slide Number Placeholder 3"/>
          <p:cNvSpPr>
            <a:spLocks noGrp="1"/>
          </p:cNvSpPr>
          <p:nvPr>
            <p:ph type="sldNum" sz="quarter" idx="5"/>
          </p:nvPr>
        </p:nvSpPr>
        <p:spPr/>
        <p:txBody>
          <a:bodyPr/>
          <a:lstStyle/>
          <a:p>
            <a:pPr>
              <a:defRPr/>
            </a:pPr>
            <a:fld id="{2A048AD9-4560-411A-985C-A5A70006F240}" type="slidenum">
              <a:rPr lang="en-US" altLang="en-US" smtClean="0"/>
              <a:pPr>
                <a:defRPr/>
              </a:pPr>
              <a:t>7</a:t>
            </a:fld>
            <a:endParaRPr lang="en-US" altLang="en-US" dirty="0"/>
          </a:p>
        </p:txBody>
      </p:sp>
    </p:spTree>
    <p:extLst>
      <p:ext uri="{BB962C8B-B14F-4D97-AF65-F5344CB8AC3E}">
        <p14:creationId xmlns:p14="http://schemas.microsoft.com/office/powerpoint/2010/main" val="3236740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Here we have what I call the Beta model.</a:t>
            </a:r>
          </a:p>
          <a:p>
            <a:pPr marL="0" indent="0">
              <a:buNone/>
            </a:pPr>
            <a:r>
              <a:rPr lang="en-US" dirty="0"/>
              <a:t>The Beta of an asset is the % change in the assets return per a 1% change in the market</a:t>
            </a:r>
          </a:p>
          <a:p>
            <a:pPr marL="0" indent="0">
              <a:buNone/>
            </a:pPr>
            <a:r>
              <a:rPr lang="en-US" dirty="0"/>
              <a:t>In deliverable two I spoke more in-depth about systematic and nonsystematic risk.</a:t>
            </a:r>
          </a:p>
          <a:p>
            <a:pPr marL="0" indent="0">
              <a:buNone/>
            </a:pPr>
            <a:r>
              <a:rPr lang="en-US" dirty="0"/>
              <a:t>Recall that systematic risk, is market wide, nondiversifiable, and investors demand a premium for holding systematic risk</a:t>
            </a:r>
          </a:p>
          <a:p>
            <a:pPr marL="0" indent="0">
              <a:buNone/>
            </a:pPr>
            <a:r>
              <a:rPr lang="en-US" dirty="0"/>
              <a:t>Nonsystematic risk can be diversified away with a large portfolio, and thus no compensation is given bearing nonsystematic risk</a:t>
            </a:r>
          </a:p>
          <a:p>
            <a:pPr marL="0" indent="0">
              <a:buNone/>
            </a:pPr>
            <a:r>
              <a:rPr lang="en-US" dirty="0"/>
              <a:t>Because I am interested in stocks which are riskier, I am interested in the returns of stocks with large betas.</a:t>
            </a:r>
          </a:p>
          <a:p>
            <a:pPr marL="0" indent="0">
              <a:buNone/>
            </a:pPr>
            <a:r>
              <a:rPr lang="en-US" dirty="0"/>
              <a:t>Looking at the CDF graph on the right you can see this model outperforms both benchmarks slightly but still under performs the Expected Return model.</a:t>
            </a:r>
          </a:p>
          <a:p>
            <a:pPr marL="0" indent="0">
              <a:buNone/>
            </a:pPr>
            <a:r>
              <a:rPr lang="en-US" dirty="0"/>
              <a:t>Perhaps I should try modeling different degrees of Beta.</a:t>
            </a:r>
          </a:p>
        </p:txBody>
      </p:sp>
      <p:sp>
        <p:nvSpPr>
          <p:cNvPr id="4" name="Slide Number Placeholder 3"/>
          <p:cNvSpPr>
            <a:spLocks noGrp="1"/>
          </p:cNvSpPr>
          <p:nvPr>
            <p:ph type="sldNum" sz="quarter" idx="5"/>
          </p:nvPr>
        </p:nvSpPr>
        <p:spPr/>
        <p:txBody>
          <a:bodyPr/>
          <a:lstStyle/>
          <a:p>
            <a:pPr>
              <a:defRPr/>
            </a:pPr>
            <a:fld id="{2A048AD9-4560-411A-985C-A5A70006F240}" type="slidenum">
              <a:rPr lang="en-US" altLang="en-US" smtClean="0"/>
              <a:pPr>
                <a:defRPr/>
              </a:pPr>
              <a:t>8</a:t>
            </a:fld>
            <a:endParaRPr lang="en-US" altLang="en-US" dirty="0"/>
          </a:p>
        </p:txBody>
      </p:sp>
    </p:spTree>
    <p:extLst>
      <p:ext uri="{BB962C8B-B14F-4D97-AF65-F5344CB8AC3E}">
        <p14:creationId xmlns:p14="http://schemas.microsoft.com/office/powerpoint/2010/main" val="1010790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CAPM model is the first true financial pricing model used in industry that I will test.</a:t>
            </a:r>
          </a:p>
          <a:p>
            <a:pPr marL="0" indent="0">
              <a:buNone/>
            </a:pPr>
            <a:r>
              <a:rPr lang="en-US" dirty="0"/>
              <a:t>I also discussed CAPM in greater depth in deliverable two.</a:t>
            </a:r>
          </a:p>
          <a:p>
            <a:pPr marL="0" indent="0">
              <a:buNone/>
            </a:pPr>
            <a:r>
              <a:rPr lang="en-US" dirty="0"/>
              <a:t>Recall CAPM uses the beta of the stock to find the sensitivity of the stock to market changes</a:t>
            </a:r>
          </a:p>
          <a:p>
            <a:pPr marL="0" indent="0">
              <a:buNone/>
            </a:pPr>
            <a:r>
              <a:rPr lang="en-US" dirty="0"/>
              <a:t>The sensitivity is used to calculate its require return given its level of comparable risk.</a:t>
            </a:r>
          </a:p>
          <a:p>
            <a:pPr marL="0" indent="0">
              <a:buNone/>
            </a:pPr>
            <a:r>
              <a:rPr lang="en-US" dirty="0"/>
              <a:t>Looking at the CDF graph on the right you can see this model outperforms both benchmarks.</a:t>
            </a:r>
          </a:p>
          <a:p>
            <a:pPr marL="0" indent="0">
              <a:buNone/>
            </a:pPr>
            <a:r>
              <a:rPr lang="en-US" dirty="0"/>
              <a:t>It follows very closely to the Beta model, which is not surprising given Beta is included in the CAPM model</a:t>
            </a:r>
          </a:p>
          <a:p>
            <a:pPr marL="0" indent="0">
              <a:buNone/>
            </a:pPr>
            <a:r>
              <a:rPr lang="en-US" dirty="0"/>
              <a:t>It too underperforms compared to the simplest Expected Return model</a:t>
            </a:r>
          </a:p>
        </p:txBody>
      </p:sp>
      <p:sp>
        <p:nvSpPr>
          <p:cNvPr id="4" name="Slide Number Placeholder 3"/>
          <p:cNvSpPr>
            <a:spLocks noGrp="1"/>
          </p:cNvSpPr>
          <p:nvPr>
            <p:ph type="sldNum" sz="quarter" idx="5"/>
          </p:nvPr>
        </p:nvSpPr>
        <p:spPr/>
        <p:txBody>
          <a:bodyPr/>
          <a:lstStyle/>
          <a:p>
            <a:pPr>
              <a:defRPr/>
            </a:pPr>
            <a:fld id="{2A048AD9-4560-411A-985C-A5A70006F240}" type="slidenum">
              <a:rPr lang="en-US" altLang="en-US" smtClean="0"/>
              <a:pPr>
                <a:defRPr/>
              </a:pPr>
              <a:t>9</a:t>
            </a:fld>
            <a:endParaRPr lang="en-US" altLang="en-US" dirty="0"/>
          </a:p>
        </p:txBody>
      </p:sp>
    </p:spTree>
    <p:extLst>
      <p:ext uri="{BB962C8B-B14F-4D97-AF65-F5344CB8AC3E}">
        <p14:creationId xmlns:p14="http://schemas.microsoft.com/office/powerpoint/2010/main" val="439383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F8AA2057-F365-401A-BCBD-AB15783DA6B7}"/>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AF9DCA33-D365-4FE0-81A7-27A770F66A96}" type="datetimeFigureOut">
              <a:rPr lang="en-US" altLang="en-US"/>
              <a:pPr>
                <a:defRPr/>
              </a:pPr>
              <a:t>4/11/2020</a:t>
            </a:fld>
            <a:endParaRPr lang="en-US" altLang="en-US" dirty="0"/>
          </a:p>
        </p:txBody>
      </p:sp>
      <p:sp>
        <p:nvSpPr>
          <p:cNvPr id="5" name="Footer Placeholder 4">
            <a:extLst>
              <a:ext uri="{FF2B5EF4-FFF2-40B4-BE49-F238E27FC236}">
                <a16:creationId xmlns:a16="http://schemas.microsoft.com/office/drawing/2014/main" id="{D4A55D79-0C34-4DF6-BBDC-31C81003B506}"/>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6" name="Slide Number Placeholder 5">
            <a:extLst>
              <a:ext uri="{FF2B5EF4-FFF2-40B4-BE49-F238E27FC236}">
                <a16:creationId xmlns:a16="http://schemas.microsoft.com/office/drawing/2014/main" id="{20D99590-BA39-44A9-93FC-5BE7E9236185}"/>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7511B927-7FF2-4960-929B-A359A8EEEE7B}" type="slidenum">
              <a:rPr lang="en-US" altLang="en-US"/>
              <a:pPr>
                <a:defRPr/>
              </a:pPr>
              <a:t>‹#›</a:t>
            </a:fld>
            <a:endParaRPr lang="en-US" altLang="en-US" dirty="0"/>
          </a:p>
        </p:txBody>
      </p:sp>
    </p:spTree>
    <p:extLst>
      <p:ext uri="{BB962C8B-B14F-4D97-AF65-F5344CB8AC3E}">
        <p14:creationId xmlns:p14="http://schemas.microsoft.com/office/powerpoint/2010/main" val="335774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CFC3E9-7643-4106-9235-158C4081FFFF}"/>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0191881F-57E7-4550-B97D-30CE246C02F7}" type="datetimeFigureOut">
              <a:rPr lang="en-US" altLang="en-US"/>
              <a:pPr>
                <a:defRPr/>
              </a:pPr>
              <a:t>4/11/2020</a:t>
            </a:fld>
            <a:endParaRPr lang="en-US" altLang="en-US" dirty="0"/>
          </a:p>
        </p:txBody>
      </p:sp>
      <p:sp>
        <p:nvSpPr>
          <p:cNvPr id="5" name="Footer Placeholder 4">
            <a:extLst>
              <a:ext uri="{FF2B5EF4-FFF2-40B4-BE49-F238E27FC236}">
                <a16:creationId xmlns:a16="http://schemas.microsoft.com/office/drawing/2014/main" id="{CF154D46-BD71-4228-8B81-02FE9B892514}"/>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6" name="Slide Number Placeholder 5">
            <a:extLst>
              <a:ext uri="{FF2B5EF4-FFF2-40B4-BE49-F238E27FC236}">
                <a16:creationId xmlns:a16="http://schemas.microsoft.com/office/drawing/2014/main" id="{7C36D9BD-9409-4A26-8EBF-F6660E10A771}"/>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143F76E3-2BF3-49EA-971E-CF7ADDEFEACA}" type="slidenum">
              <a:rPr lang="en-US" altLang="en-US"/>
              <a:pPr>
                <a:defRPr/>
              </a:pPr>
              <a:t>‹#›</a:t>
            </a:fld>
            <a:endParaRPr lang="en-US" altLang="en-US" dirty="0"/>
          </a:p>
        </p:txBody>
      </p:sp>
    </p:spTree>
    <p:extLst>
      <p:ext uri="{BB962C8B-B14F-4D97-AF65-F5344CB8AC3E}">
        <p14:creationId xmlns:p14="http://schemas.microsoft.com/office/powerpoint/2010/main" val="4178753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83DF32-E195-45A1-9189-8459B6B77CAD}"/>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BDC6BF1C-C9DC-4FDC-AC80-181CC916068F}" type="datetimeFigureOut">
              <a:rPr lang="en-US" altLang="en-US"/>
              <a:pPr>
                <a:defRPr/>
              </a:pPr>
              <a:t>4/11/2020</a:t>
            </a:fld>
            <a:endParaRPr lang="en-US" altLang="en-US" dirty="0"/>
          </a:p>
        </p:txBody>
      </p:sp>
      <p:sp>
        <p:nvSpPr>
          <p:cNvPr id="5" name="Footer Placeholder 4">
            <a:extLst>
              <a:ext uri="{FF2B5EF4-FFF2-40B4-BE49-F238E27FC236}">
                <a16:creationId xmlns:a16="http://schemas.microsoft.com/office/drawing/2014/main" id="{E6C43FF7-D3CC-4F03-A430-CB6A16C6628F}"/>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6" name="Slide Number Placeholder 5">
            <a:extLst>
              <a:ext uri="{FF2B5EF4-FFF2-40B4-BE49-F238E27FC236}">
                <a16:creationId xmlns:a16="http://schemas.microsoft.com/office/drawing/2014/main" id="{F25BC1D2-7D8E-456B-A40C-C58E34386023}"/>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DFC85001-6B94-4565-8898-C6E5096DD639}" type="slidenum">
              <a:rPr lang="en-US" altLang="en-US"/>
              <a:pPr>
                <a:defRPr/>
              </a:pPr>
              <a:t>‹#›</a:t>
            </a:fld>
            <a:endParaRPr lang="en-US" altLang="en-US" dirty="0"/>
          </a:p>
        </p:txBody>
      </p:sp>
    </p:spTree>
    <p:extLst>
      <p:ext uri="{BB962C8B-B14F-4D97-AF65-F5344CB8AC3E}">
        <p14:creationId xmlns:p14="http://schemas.microsoft.com/office/powerpoint/2010/main" val="1090537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002060"/>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1C68AF-BA65-4F09-A35A-7EF98513B450}"/>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24B927C0-26D1-4F68-B12B-5B0CF161EE9E}" type="datetimeFigureOut">
              <a:rPr lang="en-US" altLang="en-US"/>
              <a:pPr>
                <a:defRPr/>
              </a:pPr>
              <a:t>4/11/2020</a:t>
            </a:fld>
            <a:endParaRPr lang="en-US" altLang="en-US" dirty="0"/>
          </a:p>
        </p:txBody>
      </p:sp>
      <p:sp>
        <p:nvSpPr>
          <p:cNvPr id="5" name="Footer Placeholder 4">
            <a:extLst>
              <a:ext uri="{FF2B5EF4-FFF2-40B4-BE49-F238E27FC236}">
                <a16:creationId xmlns:a16="http://schemas.microsoft.com/office/drawing/2014/main" id="{A1C5C241-3308-4E50-AFE6-41F07D07FB0B}"/>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6" name="Slide Number Placeholder 5">
            <a:extLst>
              <a:ext uri="{FF2B5EF4-FFF2-40B4-BE49-F238E27FC236}">
                <a16:creationId xmlns:a16="http://schemas.microsoft.com/office/drawing/2014/main" id="{E67ECFCB-F036-4B0A-97A9-C6DEC65D1F02}"/>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ABC21EAA-49E6-4B6F-A4FB-986EE655E2A1}" type="slidenum">
              <a:rPr lang="en-US" altLang="en-US"/>
              <a:pPr>
                <a:defRPr/>
              </a:pPr>
              <a:t>‹#›</a:t>
            </a:fld>
            <a:endParaRPr lang="en-US" altLang="en-US" dirty="0"/>
          </a:p>
        </p:txBody>
      </p:sp>
    </p:spTree>
    <p:extLst>
      <p:ext uri="{BB962C8B-B14F-4D97-AF65-F5344CB8AC3E}">
        <p14:creationId xmlns:p14="http://schemas.microsoft.com/office/powerpoint/2010/main" val="641717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2893C7-E7FB-4767-988A-0F37584B8503}"/>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6AA0E657-A5C6-4D8A-8EB1-623EA37EA730}" type="datetimeFigureOut">
              <a:rPr lang="en-US" altLang="en-US"/>
              <a:pPr>
                <a:defRPr/>
              </a:pPr>
              <a:t>4/11/2020</a:t>
            </a:fld>
            <a:endParaRPr lang="en-US" altLang="en-US" dirty="0"/>
          </a:p>
        </p:txBody>
      </p:sp>
      <p:sp>
        <p:nvSpPr>
          <p:cNvPr id="5" name="Footer Placeholder 4">
            <a:extLst>
              <a:ext uri="{FF2B5EF4-FFF2-40B4-BE49-F238E27FC236}">
                <a16:creationId xmlns:a16="http://schemas.microsoft.com/office/drawing/2014/main" id="{A903C0D7-29E8-4D75-BDDF-7AE96B42C680}"/>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6" name="Slide Number Placeholder 5">
            <a:extLst>
              <a:ext uri="{FF2B5EF4-FFF2-40B4-BE49-F238E27FC236}">
                <a16:creationId xmlns:a16="http://schemas.microsoft.com/office/drawing/2014/main" id="{8E8E2663-68A6-4797-84DB-D26E42FB73DA}"/>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346BBD96-78D1-4DAB-9705-F30109DE1322}" type="slidenum">
              <a:rPr lang="en-US" altLang="en-US"/>
              <a:pPr>
                <a:defRPr/>
              </a:pPr>
              <a:t>‹#›</a:t>
            </a:fld>
            <a:endParaRPr lang="en-US" altLang="en-US" dirty="0"/>
          </a:p>
        </p:txBody>
      </p:sp>
    </p:spTree>
    <p:extLst>
      <p:ext uri="{BB962C8B-B14F-4D97-AF65-F5344CB8AC3E}">
        <p14:creationId xmlns:p14="http://schemas.microsoft.com/office/powerpoint/2010/main" val="1891998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40C3F7-D3E6-4B8A-9FC8-686FB25235F9}"/>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DBBD917D-4136-45A5-9DAF-6C2EC9D971F2}" type="datetimeFigureOut">
              <a:rPr lang="en-US" altLang="en-US"/>
              <a:pPr>
                <a:defRPr/>
              </a:pPr>
              <a:t>4/11/2020</a:t>
            </a:fld>
            <a:endParaRPr lang="en-US" altLang="en-US" dirty="0"/>
          </a:p>
        </p:txBody>
      </p:sp>
      <p:sp>
        <p:nvSpPr>
          <p:cNvPr id="6" name="Footer Placeholder 5">
            <a:extLst>
              <a:ext uri="{FF2B5EF4-FFF2-40B4-BE49-F238E27FC236}">
                <a16:creationId xmlns:a16="http://schemas.microsoft.com/office/drawing/2014/main" id="{D7F61188-20BA-4A33-9B4E-7AFE8130F948}"/>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7" name="Slide Number Placeholder 6">
            <a:extLst>
              <a:ext uri="{FF2B5EF4-FFF2-40B4-BE49-F238E27FC236}">
                <a16:creationId xmlns:a16="http://schemas.microsoft.com/office/drawing/2014/main" id="{59F5CD8B-E93C-4D9E-9F3B-750296C10E16}"/>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B9052D72-5FD4-49A6-A517-AE78A399A7BE}" type="slidenum">
              <a:rPr lang="en-US" altLang="en-US"/>
              <a:pPr>
                <a:defRPr/>
              </a:pPr>
              <a:t>‹#›</a:t>
            </a:fld>
            <a:endParaRPr lang="en-US" altLang="en-US" dirty="0"/>
          </a:p>
        </p:txBody>
      </p:sp>
    </p:spTree>
    <p:extLst>
      <p:ext uri="{BB962C8B-B14F-4D97-AF65-F5344CB8AC3E}">
        <p14:creationId xmlns:p14="http://schemas.microsoft.com/office/powerpoint/2010/main" val="2761401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7FACBC-AAFE-47B6-8224-050D1DCFBCE5}"/>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1AF08184-8FEF-4510-A049-660951F33C3B}" type="datetimeFigureOut">
              <a:rPr lang="en-US" altLang="en-US"/>
              <a:pPr>
                <a:defRPr/>
              </a:pPr>
              <a:t>4/11/2020</a:t>
            </a:fld>
            <a:endParaRPr lang="en-US" altLang="en-US" dirty="0"/>
          </a:p>
        </p:txBody>
      </p:sp>
      <p:sp>
        <p:nvSpPr>
          <p:cNvPr id="8" name="Footer Placeholder 7">
            <a:extLst>
              <a:ext uri="{FF2B5EF4-FFF2-40B4-BE49-F238E27FC236}">
                <a16:creationId xmlns:a16="http://schemas.microsoft.com/office/drawing/2014/main" id="{AA731A29-EAAC-4E7D-A62C-A16B33B6E1B9}"/>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9" name="Slide Number Placeholder 8">
            <a:extLst>
              <a:ext uri="{FF2B5EF4-FFF2-40B4-BE49-F238E27FC236}">
                <a16:creationId xmlns:a16="http://schemas.microsoft.com/office/drawing/2014/main" id="{D34BE737-5761-4E35-988C-A312905239D4}"/>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44EBC236-076A-4346-B038-81299B1633E8}" type="slidenum">
              <a:rPr lang="en-US" altLang="en-US"/>
              <a:pPr>
                <a:defRPr/>
              </a:pPr>
              <a:t>‹#›</a:t>
            </a:fld>
            <a:endParaRPr lang="en-US" altLang="en-US" dirty="0"/>
          </a:p>
        </p:txBody>
      </p:sp>
    </p:spTree>
    <p:extLst>
      <p:ext uri="{BB962C8B-B14F-4D97-AF65-F5344CB8AC3E}">
        <p14:creationId xmlns:p14="http://schemas.microsoft.com/office/powerpoint/2010/main" val="214553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8AC781-FDD7-4F13-A968-5D276B12A891}"/>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D2A00367-7EB8-4DA2-BB56-91F3C8FCB906}" type="datetimeFigureOut">
              <a:rPr lang="en-US" altLang="en-US"/>
              <a:pPr>
                <a:defRPr/>
              </a:pPr>
              <a:t>4/11/2020</a:t>
            </a:fld>
            <a:endParaRPr lang="en-US" altLang="en-US" dirty="0"/>
          </a:p>
        </p:txBody>
      </p:sp>
      <p:sp>
        <p:nvSpPr>
          <p:cNvPr id="4" name="Footer Placeholder 3">
            <a:extLst>
              <a:ext uri="{FF2B5EF4-FFF2-40B4-BE49-F238E27FC236}">
                <a16:creationId xmlns:a16="http://schemas.microsoft.com/office/drawing/2014/main" id="{955AAADF-155E-468D-BA96-B02325C64FC8}"/>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5" name="Slide Number Placeholder 4">
            <a:extLst>
              <a:ext uri="{FF2B5EF4-FFF2-40B4-BE49-F238E27FC236}">
                <a16:creationId xmlns:a16="http://schemas.microsoft.com/office/drawing/2014/main" id="{6BB58EBA-3ABC-4BE3-B35D-AAB683BDF8AE}"/>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841FEE62-1536-488B-A5ED-1A9A4DF15981}" type="slidenum">
              <a:rPr lang="en-US" altLang="en-US"/>
              <a:pPr>
                <a:defRPr/>
              </a:pPr>
              <a:t>‹#›</a:t>
            </a:fld>
            <a:endParaRPr lang="en-US" altLang="en-US" dirty="0"/>
          </a:p>
        </p:txBody>
      </p:sp>
    </p:spTree>
    <p:extLst>
      <p:ext uri="{BB962C8B-B14F-4D97-AF65-F5344CB8AC3E}">
        <p14:creationId xmlns:p14="http://schemas.microsoft.com/office/powerpoint/2010/main" val="883380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6321F5-2035-4595-8727-F764CB79F842}"/>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86D177C7-4872-403D-A96A-55A60FDC6B11}" type="datetimeFigureOut">
              <a:rPr lang="en-US" altLang="en-US"/>
              <a:pPr>
                <a:defRPr/>
              </a:pPr>
              <a:t>4/11/2020</a:t>
            </a:fld>
            <a:endParaRPr lang="en-US" altLang="en-US" dirty="0"/>
          </a:p>
        </p:txBody>
      </p:sp>
      <p:sp>
        <p:nvSpPr>
          <p:cNvPr id="3" name="Footer Placeholder 2">
            <a:extLst>
              <a:ext uri="{FF2B5EF4-FFF2-40B4-BE49-F238E27FC236}">
                <a16:creationId xmlns:a16="http://schemas.microsoft.com/office/drawing/2014/main" id="{946D3146-A107-48C9-BC57-A20897760AF6}"/>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4" name="Slide Number Placeholder 3">
            <a:extLst>
              <a:ext uri="{FF2B5EF4-FFF2-40B4-BE49-F238E27FC236}">
                <a16:creationId xmlns:a16="http://schemas.microsoft.com/office/drawing/2014/main" id="{BBBCB8C7-112A-4CA2-90E1-88A9E8A402C0}"/>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8D9915B2-AFAF-4FAD-94CC-611F11408D6D}" type="slidenum">
              <a:rPr lang="en-US" altLang="en-US"/>
              <a:pPr>
                <a:defRPr/>
              </a:pPr>
              <a:t>‹#›</a:t>
            </a:fld>
            <a:endParaRPr lang="en-US" altLang="en-US" dirty="0"/>
          </a:p>
        </p:txBody>
      </p:sp>
    </p:spTree>
    <p:extLst>
      <p:ext uri="{BB962C8B-B14F-4D97-AF65-F5344CB8AC3E}">
        <p14:creationId xmlns:p14="http://schemas.microsoft.com/office/powerpoint/2010/main" val="4052726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A758494A-7ADC-4FA7-819E-2834B48FF365}"/>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C0873DEA-835A-4693-AB30-4D711BADE628}" type="datetimeFigureOut">
              <a:rPr lang="en-US" altLang="en-US"/>
              <a:pPr>
                <a:defRPr/>
              </a:pPr>
              <a:t>4/11/2020</a:t>
            </a:fld>
            <a:endParaRPr lang="en-US" altLang="en-US" dirty="0"/>
          </a:p>
        </p:txBody>
      </p:sp>
      <p:sp>
        <p:nvSpPr>
          <p:cNvPr id="6" name="Footer Placeholder 5">
            <a:extLst>
              <a:ext uri="{FF2B5EF4-FFF2-40B4-BE49-F238E27FC236}">
                <a16:creationId xmlns:a16="http://schemas.microsoft.com/office/drawing/2014/main" id="{5310E911-1F1A-4E8E-92BC-42B9DFFAEC1E}"/>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7" name="Slide Number Placeholder 6">
            <a:extLst>
              <a:ext uri="{FF2B5EF4-FFF2-40B4-BE49-F238E27FC236}">
                <a16:creationId xmlns:a16="http://schemas.microsoft.com/office/drawing/2014/main" id="{50AF4738-0DC7-44F4-AC48-B3C7484BF665}"/>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E640BD9F-D079-450E-88AD-DC576E6B6B63}" type="slidenum">
              <a:rPr lang="en-US" altLang="en-US"/>
              <a:pPr>
                <a:defRPr/>
              </a:pPr>
              <a:t>‹#›</a:t>
            </a:fld>
            <a:endParaRPr lang="en-US" altLang="en-US" dirty="0"/>
          </a:p>
        </p:txBody>
      </p:sp>
    </p:spTree>
    <p:extLst>
      <p:ext uri="{BB962C8B-B14F-4D97-AF65-F5344CB8AC3E}">
        <p14:creationId xmlns:p14="http://schemas.microsoft.com/office/powerpoint/2010/main" val="3410605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DE8EAF76-E1B3-4C6A-B002-DBA75AA0FCFF}"/>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CEB4572D-4921-4BB3-A5A2-5794794B51CD}" type="datetimeFigureOut">
              <a:rPr lang="en-US" altLang="en-US"/>
              <a:pPr>
                <a:defRPr/>
              </a:pPr>
              <a:t>4/11/2020</a:t>
            </a:fld>
            <a:endParaRPr lang="en-US" altLang="en-US" dirty="0"/>
          </a:p>
        </p:txBody>
      </p:sp>
      <p:sp>
        <p:nvSpPr>
          <p:cNvPr id="6" name="Footer Placeholder 5">
            <a:extLst>
              <a:ext uri="{FF2B5EF4-FFF2-40B4-BE49-F238E27FC236}">
                <a16:creationId xmlns:a16="http://schemas.microsoft.com/office/drawing/2014/main" id="{DBBABB14-104E-4645-8A67-FB06A31550C7}"/>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ltLang="en-US" dirty="0"/>
          </a:p>
        </p:txBody>
      </p:sp>
      <p:sp>
        <p:nvSpPr>
          <p:cNvPr id="7" name="Slide Number Placeholder 6">
            <a:extLst>
              <a:ext uri="{FF2B5EF4-FFF2-40B4-BE49-F238E27FC236}">
                <a16:creationId xmlns:a16="http://schemas.microsoft.com/office/drawing/2014/main" id="{86C99F09-A480-40E9-8BDF-ADF19F2ED03F}"/>
              </a:ext>
            </a:extLst>
          </p:cNvPr>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726F9262-4E28-443D-82A7-AE52F302D1C3}" type="slidenum">
              <a:rPr lang="en-US" altLang="en-US"/>
              <a:pPr>
                <a:defRPr/>
              </a:pPr>
              <a:t>‹#›</a:t>
            </a:fld>
            <a:endParaRPr lang="en-US" altLang="en-US" dirty="0"/>
          </a:p>
        </p:txBody>
      </p:sp>
    </p:spTree>
    <p:extLst>
      <p:ext uri="{BB962C8B-B14F-4D97-AF65-F5344CB8AC3E}">
        <p14:creationId xmlns:p14="http://schemas.microsoft.com/office/powerpoint/2010/main" val="3140310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6FCA1CB5-AD55-414D-BABE-364829FE7091}"/>
              </a:ext>
            </a:extLst>
          </p:cNvPr>
          <p:cNvSpPr>
            <a:spLocks noGrp="1"/>
          </p:cNvSpPr>
          <p:nvPr>
            <p:ph type="title"/>
          </p:nvPr>
        </p:nvSpPr>
        <p:spPr bwMode="auto">
          <a:xfrm>
            <a:off x="457200" y="11588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D18C33E8-B18F-48E0-A271-411F5DA7A69D}"/>
              </a:ext>
            </a:extLst>
          </p:cNvPr>
          <p:cNvSpPr>
            <a:spLocks noGrp="1"/>
          </p:cNvSpPr>
          <p:nvPr>
            <p:ph type="body" idx="1"/>
          </p:nvPr>
        </p:nvSpPr>
        <p:spPr bwMode="auto">
          <a:xfrm>
            <a:off x="457200" y="2452688"/>
            <a:ext cx="8229600"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8" name="Rectangle 7">
            <a:extLst>
              <a:ext uri="{FF2B5EF4-FFF2-40B4-BE49-F238E27FC236}">
                <a16:creationId xmlns:a16="http://schemas.microsoft.com/office/drawing/2014/main" id="{6CDF79B9-C119-4F47-A077-AC2003ACFBAE}"/>
              </a:ext>
            </a:extLst>
          </p:cNvPr>
          <p:cNvSpPr/>
          <p:nvPr userDrawn="1"/>
        </p:nvSpPr>
        <p:spPr>
          <a:xfrm>
            <a:off x="0" y="6569075"/>
            <a:ext cx="9144000" cy="288925"/>
          </a:xfrm>
          <a:prstGeom prst="rect">
            <a:avLst/>
          </a:prstGeom>
          <a:solidFill>
            <a:srgbClr val="FFCC00"/>
          </a:solidFill>
          <a:ln>
            <a:noFill/>
          </a:ln>
          <a:effectLst/>
        </p:spPr>
        <p:style>
          <a:lnRef idx="1">
            <a:schemeClr val="accent6"/>
          </a:lnRef>
          <a:fillRef idx="3">
            <a:schemeClr val="accent6"/>
          </a:fillRef>
          <a:effectRef idx="2">
            <a:schemeClr val="accent6"/>
          </a:effectRef>
          <a:fontRef idx="minor">
            <a:schemeClr val="lt1"/>
          </a:fontRef>
        </p:style>
        <p:txBody>
          <a:bodyPr anchor="ct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eaLnBrk="1" hangingPunct="1">
              <a:defRPr/>
            </a:pPr>
            <a:endParaRPr lang="en-US" altLang="en-US" dirty="0">
              <a:solidFill>
                <a:srgbClr val="FFFFFF"/>
              </a:solidFill>
            </a:endParaRPr>
          </a:p>
        </p:txBody>
      </p:sp>
      <p:sp>
        <p:nvSpPr>
          <p:cNvPr id="9" name="Rectangle 8">
            <a:extLst>
              <a:ext uri="{FF2B5EF4-FFF2-40B4-BE49-F238E27FC236}">
                <a16:creationId xmlns:a16="http://schemas.microsoft.com/office/drawing/2014/main" id="{FC66D138-FA02-442D-AE68-5EAD317AF5B0}"/>
              </a:ext>
            </a:extLst>
          </p:cNvPr>
          <p:cNvSpPr>
            <a:spLocks noChangeArrowheads="1"/>
          </p:cNvSpPr>
          <p:nvPr userDrawn="1"/>
        </p:nvSpPr>
        <p:spPr bwMode="auto">
          <a:xfrm>
            <a:off x="0" y="0"/>
            <a:ext cx="9144000" cy="83185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eaLnBrk="1" hangingPunct="1">
              <a:defRPr/>
            </a:pPr>
            <a:endParaRPr lang="en-US" altLang="en-US" dirty="0">
              <a:solidFill>
                <a:srgbClr val="FFFFFF"/>
              </a:solidFill>
            </a:endParaRPr>
          </a:p>
        </p:txBody>
      </p:sp>
      <p:pic>
        <p:nvPicPr>
          <p:cNvPr id="1030" name="Picture 9" descr="UMBClogo_offset_cmyk-W.eps">
            <a:extLst>
              <a:ext uri="{FF2B5EF4-FFF2-40B4-BE49-F238E27FC236}">
                <a16:creationId xmlns:a16="http://schemas.microsoft.com/office/drawing/2014/main" id="{79F71F7E-0737-45BA-9B8A-863FC040F9B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68275" y="127000"/>
            <a:ext cx="3316288"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TextBox 10">
            <a:extLst>
              <a:ext uri="{FF2B5EF4-FFF2-40B4-BE49-F238E27FC236}">
                <a16:creationId xmlns:a16="http://schemas.microsoft.com/office/drawing/2014/main" id="{5D058375-1D84-4824-97BF-2F976086C702}"/>
              </a:ext>
            </a:extLst>
          </p:cNvPr>
          <p:cNvSpPr txBox="1">
            <a:spLocks noChangeArrowheads="1"/>
          </p:cNvSpPr>
          <p:nvPr userDrawn="1"/>
        </p:nvSpPr>
        <p:spPr bwMode="auto">
          <a:xfrm>
            <a:off x="7181850" y="6542088"/>
            <a:ext cx="182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r" eaLnBrk="1" hangingPunct="1">
              <a:defRPr/>
            </a:pPr>
            <a:r>
              <a:rPr lang="en-US" altLang="en-US" sz="1400" dirty="0">
                <a:latin typeface="Arial" charset="0"/>
              </a:rPr>
              <a:t>www.umbc.edu</a:t>
            </a:r>
          </a:p>
        </p:txBody>
      </p:sp>
      <p:sp>
        <p:nvSpPr>
          <p:cNvPr id="2" name="Rectangle 1">
            <a:extLst>
              <a:ext uri="{FF2B5EF4-FFF2-40B4-BE49-F238E27FC236}">
                <a16:creationId xmlns:a16="http://schemas.microsoft.com/office/drawing/2014/main" id="{85BDA649-C2C1-4BF8-830F-F9416E1C0507}"/>
              </a:ext>
            </a:extLst>
          </p:cNvPr>
          <p:cNvSpPr/>
          <p:nvPr userDrawn="1"/>
        </p:nvSpPr>
        <p:spPr>
          <a:xfrm>
            <a:off x="7425466" y="581728"/>
            <a:ext cx="1713931" cy="246221"/>
          </a:xfrm>
          <a:prstGeom prst="rect">
            <a:avLst/>
          </a:prstGeom>
        </p:spPr>
        <p:txBody>
          <a:bodyPr wrap="none">
            <a:spAutoFit/>
          </a:bodyPr>
          <a:lstStyle/>
          <a:p>
            <a:pPr algn="r"/>
            <a:r>
              <a:rPr lang="en-US" sz="1000" dirty="0">
                <a:solidFill>
                  <a:srgbClr val="FFC000"/>
                </a:solidFill>
              </a:rPr>
              <a:t>Data 603 - Big Data Platforms</a:t>
            </a:r>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j-cs"/>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2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hyperlink" Target="https://fred.stlouisfed.org/docs/api/fred/" TargetMode="External"/><Relationship Id="rId4" Type="http://schemas.openxmlformats.org/officeDocument/2006/relationships/hyperlink" Target="https://pypi.org/project/yfinance/"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1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18.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2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5D55941-5515-410D-94E7-D74EF2EE48E8}"/>
              </a:ext>
            </a:extLst>
          </p:cNvPr>
          <p:cNvSpPr>
            <a:spLocks noGrp="1"/>
          </p:cNvSpPr>
          <p:nvPr>
            <p:ph type="ctrTitle"/>
          </p:nvPr>
        </p:nvSpPr>
        <p:spPr>
          <a:xfrm>
            <a:off x="685800" y="1242205"/>
            <a:ext cx="7772400" cy="4770406"/>
          </a:xfrm>
        </p:spPr>
        <p:txBody>
          <a:bodyPr/>
          <a:lstStyle/>
          <a:p>
            <a:pPr eaLnBrk="1" hangingPunct="1"/>
            <a:r>
              <a:rPr lang="en-US" altLang="en-US" sz="4800" b="1" dirty="0">
                <a:solidFill>
                  <a:srgbClr val="002060"/>
                </a:solidFill>
              </a:rPr>
              <a:t>Analysis of Financial Models and their Assumptions</a:t>
            </a:r>
            <a:br>
              <a:rPr lang="en-US" altLang="en-US" sz="4800" b="1" dirty="0">
                <a:solidFill>
                  <a:srgbClr val="002060"/>
                </a:solidFill>
              </a:rPr>
            </a:br>
            <a:br>
              <a:rPr lang="en-US" altLang="en-US" sz="4800" b="1" dirty="0">
                <a:solidFill>
                  <a:srgbClr val="002060"/>
                </a:solidFill>
              </a:rPr>
            </a:br>
            <a:r>
              <a:rPr lang="en-US" altLang="en-US" sz="3200" b="1" dirty="0">
                <a:solidFill>
                  <a:srgbClr val="002060"/>
                </a:solidFill>
              </a:rPr>
              <a:t>Data606: Deliverable III</a:t>
            </a:r>
            <a:br>
              <a:rPr lang="en-US" altLang="en-US" sz="3200" b="1" dirty="0">
                <a:solidFill>
                  <a:srgbClr val="002060"/>
                </a:solidFill>
              </a:rPr>
            </a:br>
            <a:r>
              <a:rPr lang="en-US" altLang="en-US" sz="3200" b="1" dirty="0">
                <a:solidFill>
                  <a:srgbClr val="002060"/>
                </a:solidFill>
              </a:rPr>
              <a:t>Spring 2020</a:t>
            </a:r>
            <a:br>
              <a:rPr lang="en-US" altLang="en-US" sz="4800" b="1" dirty="0">
                <a:solidFill>
                  <a:srgbClr val="002060"/>
                </a:solidFill>
              </a:rPr>
            </a:br>
            <a:br>
              <a:rPr lang="en-US" altLang="en-US" sz="4800" b="1" dirty="0">
                <a:solidFill>
                  <a:srgbClr val="002060"/>
                </a:solidFill>
              </a:rPr>
            </a:br>
            <a:r>
              <a:rPr lang="en-US" altLang="en-US" sz="2400" dirty="0">
                <a:solidFill>
                  <a:srgbClr val="002060"/>
                </a:solidFill>
              </a:rPr>
              <a:t>- Joe Knapp</a:t>
            </a:r>
            <a:endParaRPr lang="en-US" altLang="en-US" sz="4800" dirty="0">
              <a:solidFill>
                <a:srgbClr val="002060"/>
              </a:solidFill>
            </a:endParaRPr>
          </a:p>
        </p:txBody>
      </p:sp>
      <p:sp>
        <p:nvSpPr>
          <p:cNvPr id="2" name="Rectangle 1">
            <a:extLst>
              <a:ext uri="{FF2B5EF4-FFF2-40B4-BE49-F238E27FC236}">
                <a16:creationId xmlns:a16="http://schemas.microsoft.com/office/drawing/2014/main" id="{06BD67CA-1109-4B5C-9D38-606962C352C7}"/>
              </a:ext>
            </a:extLst>
          </p:cNvPr>
          <p:cNvSpPr/>
          <p:nvPr/>
        </p:nvSpPr>
        <p:spPr>
          <a:xfrm>
            <a:off x="7440706" y="493059"/>
            <a:ext cx="1631576" cy="28687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highlight>
                <a:srgbClr val="000000"/>
              </a:highlight>
            </a:endParaRPr>
          </a:p>
        </p:txBody>
      </p:sp>
      <p:pic>
        <p:nvPicPr>
          <p:cNvPr id="5" name="Audio 4">
            <a:hlinkClick r:id="" action="ppaction://media"/>
            <a:extLst>
              <a:ext uri="{FF2B5EF4-FFF2-40B4-BE49-F238E27FC236}">
                <a16:creationId xmlns:a16="http://schemas.microsoft.com/office/drawing/2014/main" id="{171906FB-0652-4688-8E26-64E101F3D3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999"/>
    </mc:Choice>
    <mc:Fallback>
      <p:transition spd="slow" advTm="8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5D55941-5515-410D-94E7-D74EF2EE48E8}"/>
              </a:ext>
            </a:extLst>
          </p:cNvPr>
          <p:cNvSpPr>
            <a:spLocks noGrp="1"/>
          </p:cNvSpPr>
          <p:nvPr>
            <p:ph type="ctrTitle"/>
          </p:nvPr>
        </p:nvSpPr>
        <p:spPr>
          <a:xfrm>
            <a:off x="0" y="871269"/>
            <a:ext cx="9033164" cy="1380225"/>
          </a:xfrm>
        </p:spPr>
        <p:txBody>
          <a:bodyPr anchor="t"/>
          <a:lstStyle/>
          <a:p>
            <a:pPr eaLnBrk="1" hangingPunct="1"/>
            <a:r>
              <a:rPr lang="en-US" altLang="en-US" sz="4800" b="1" dirty="0">
                <a:solidFill>
                  <a:srgbClr val="002060"/>
                </a:solidFill>
              </a:rPr>
              <a:t>Alpha Model</a:t>
            </a:r>
            <a:endParaRPr lang="en-US" altLang="en-US" sz="4800" dirty="0">
              <a:solidFill>
                <a:srgbClr val="002060"/>
              </a:solidFill>
            </a:endParaRPr>
          </a:p>
        </p:txBody>
      </p:sp>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A95D7B06-A845-4A6B-84B3-8272649A6063}"/>
                  </a:ext>
                </a:extLst>
              </p:cNvPr>
              <p:cNvSpPr txBox="1">
                <a:spLocks/>
              </p:cNvSpPr>
              <p:nvPr/>
            </p:nvSpPr>
            <p:spPr bwMode="auto">
              <a:xfrm>
                <a:off x="685800" y="1790700"/>
                <a:ext cx="7772400" cy="12573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j-cs"/>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685800" indent="-685800" algn="l" eaLnBrk="1" hangingPunct="1">
                  <a:spcAft>
                    <a:spcPts val="600"/>
                  </a:spcAft>
                  <a:buFont typeface="Arial" panose="020B0604020202020204" pitchFamily="34" charset="0"/>
                  <a:buChar char="•"/>
                </a:pPr>
                <a:r>
                  <a:rPr lang="en-US" sz="2400" dirty="0"/>
                  <a:t>Alpha, is a measure of a securities expected return from its required return based on CAPM</a:t>
                </a:r>
                <a:endParaRPr lang="en-US" sz="2400" i="1" dirty="0">
                  <a:latin typeface="Cambria Math" panose="02040503050406030204" pitchFamily="18" charset="0"/>
                </a:endParaRPr>
              </a:p>
              <a:p>
                <a:pPr algn="l" eaLnBrk="1" hangingPunct="1">
                  <a:spcAft>
                    <a:spcPts val="600"/>
                  </a:spcAft>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𝛼</m:t>
                          </m:r>
                        </m:e>
                        <m:sub>
                          <m:r>
                            <a:rPr lang="en-US" sz="2400" b="0" i="1" dirty="0" smtClean="0">
                              <a:latin typeface="Cambria Math" panose="02040503050406030204" pitchFamily="18" charset="0"/>
                            </a:rPr>
                            <m:t>𝑖</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𝐸</m:t>
                      </m:r>
                      <m:d>
                        <m:dPr>
                          <m:begChr m:val="["/>
                          <m:endChr m:val="]"/>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𝑅</m:t>
                              </m:r>
                            </m:e>
                            <m:sub>
                              <m:r>
                                <a:rPr lang="en-US" sz="2400" b="0" i="1" dirty="0" smtClean="0">
                                  <a:latin typeface="Cambria Math" panose="02040503050406030204" pitchFamily="18" charset="0"/>
                                </a:rPr>
                                <m:t>𝑖</m:t>
                              </m:r>
                            </m:sub>
                          </m:sSub>
                        </m:e>
                      </m:d>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𝑟</m:t>
                          </m:r>
                        </m:e>
                        <m:sub>
                          <m:r>
                            <a:rPr lang="en-US" sz="2400" b="0" i="1" dirty="0" smtClean="0">
                              <a:latin typeface="Cambria Math" panose="02040503050406030204" pitchFamily="18" charset="0"/>
                            </a:rPr>
                            <m:t>𝑖</m:t>
                          </m:r>
                        </m:sub>
                      </m:sSub>
                      <m:r>
                        <a:rPr lang="en-US" sz="2400" b="0" i="1" dirty="0" smtClean="0">
                          <a:latin typeface="Cambria Math" panose="02040503050406030204" pitchFamily="18" charset="0"/>
                        </a:rPr>
                        <m:t>      </m:t>
                      </m:r>
                      <m:r>
                        <a:rPr lang="en-US" sz="2400" b="0" i="1" dirty="0" smtClean="0">
                          <a:latin typeface="Cambria Math" panose="02040503050406030204" pitchFamily="18" charset="0"/>
                        </a:rPr>
                        <m:t>𝑠</m:t>
                      </m:r>
                      <m:r>
                        <a:rPr lang="en-US" sz="2400" b="0" i="1" dirty="0" smtClean="0">
                          <a:latin typeface="Cambria Math" panose="02040503050406030204" pitchFamily="18" charset="0"/>
                        </a:rPr>
                        <m:t>.</m:t>
                      </m:r>
                      <m:r>
                        <a:rPr lang="en-US" sz="2400" b="0" i="1" dirty="0" smtClean="0">
                          <a:latin typeface="Cambria Math" panose="02040503050406030204" pitchFamily="18" charset="0"/>
                        </a:rPr>
                        <m:t>𝑡</m:t>
                      </m:r>
                      <m:r>
                        <a:rPr lang="en-US" sz="2400" b="0" i="1" dirty="0" smtClean="0">
                          <a:latin typeface="Cambria Math" panose="02040503050406030204" pitchFamily="18" charset="0"/>
                        </a:rPr>
                        <m:t>.      </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𝑟</m:t>
                          </m:r>
                        </m:e>
                        <m:sub>
                          <m:r>
                            <a:rPr lang="en-US" sz="2400" b="0" i="1" dirty="0" smtClean="0">
                              <a:latin typeface="Cambria Math" panose="02040503050406030204" pitchFamily="18" charset="0"/>
                            </a:rPr>
                            <m:t>𝑖</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𝑟</m:t>
                          </m:r>
                        </m:e>
                        <m:sub>
                          <m:r>
                            <a:rPr lang="en-US" sz="2400" i="1" dirty="0">
                              <a:latin typeface="Cambria Math" panose="02040503050406030204" pitchFamily="18" charset="0"/>
                            </a:rPr>
                            <m:t>𝑓</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𝛽</m:t>
                          </m:r>
                        </m:e>
                        <m:sub>
                          <m:r>
                            <a:rPr lang="en-US" sz="2400" i="1" dirty="0">
                              <a:latin typeface="Cambria Math" panose="02040503050406030204" pitchFamily="18" charset="0"/>
                            </a:rPr>
                            <m:t>𝑖</m:t>
                          </m:r>
                        </m:sub>
                      </m:sSub>
                      <m:r>
                        <a:rPr lang="en-US" sz="2400" i="1" dirty="0">
                          <a:latin typeface="Cambria Math" panose="02040503050406030204" pitchFamily="18" charset="0"/>
                        </a:rPr>
                        <m:t> (</m:t>
                      </m:r>
                      <m:r>
                        <a:rPr lang="en-US" sz="2400" i="1" dirty="0">
                          <a:latin typeface="Cambria Math" panose="02040503050406030204" pitchFamily="18" charset="0"/>
                        </a:rPr>
                        <m:t>𝐸</m:t>
                      </m:r>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𝑀𝑘𝑡</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𝑟</m:t>
                          </m:r>
                        </m:e>
                        <m:sub>
                          <m:r>
                            <a:rPr lang="en-US" sz="2400" i="1" dirty="0">
                              <a:latin typeface="Cambria Math" panose="02040503050406030204" pitchFamily="18" charset="0"/>
                            </a:rPr>
                            <m:t>𝑓</m:t>
                          </m:r>
                        </m:sub>
                      </m:sSub>
                      <m:r>
                        <a:rPr lang="en-US" sz="2400" i="1" dirty="0">
                          <a:latin typeface="Cambria Math" panose="02040503050406030204" pitchFamily="18" charset="0"/>
                        </a:rPr>
                        <m:t> )</m:t>
                      </m:r>
                    </m:oMath>
                  </m:oMathPara>
                </a14:m>
                <a:endParaRPr lang="en-US" sz="2400" dirty="0"/>
              </a:p>
              <a:p>
                <a:pPr algn="l" eaLnBrk="1" hangingPunct="1">
                  <a:spcAft>
                    <a:spcPts val="600"/>
                  </a:spcAft>
                </a:pPr>
                <a:endParaRPr lang="en-US" sz="2400" dirty="0"/>
              </a:p>
              <a:p>
                <a:pPr algn="l" eaLnBrk="1" hangingPunct="1">
                  <a:spcAft>
                    <a:spcPts val="600"/>
                  </a:spcAft>
                </a:pPr>
                <a:endParaRPr lang="en-US" sz="2400" dirty="0"/>
              </a:p>
            </p:txBody>
          </p:sp>
        </mc:Choice>
        <mc:Fallback xmlns="">
          <p:sp>
            <p:nvSpPr>
              <p:cNvPr id="3" name="Title 1">
                <a:extLst>
                  <a:ext uri="{FF2B5EF4-FFF2-40B4-BE49-F238E27FC236}">
                    <a16:creationId xmlns:a16="http://schemas.microsoft.com/office/drawing/2014/main" id="{A95D7B06-A845-4A6B-84B3-8272649A6063}"/>
                  </a:ext>
                </a:extLst>
              </p:cNvPr>
              <p:cNvSpPr txBox="1">
                <a:spLocks noRot="1" noChangeAspect="1" noMove="1" noResize="1" noEditPoints="1" noAdjustHandles="1" noChangeArrowheads="1" noChangeShapeType="1" noTextEdit="1"/>
              </p:cNvSpPr>
              <p:nvPr/>
            </p:nvSpPr>
            <p:spPr bwMode="auto">
              <a:xfrm>
                <a:off x="685800" y="1790700"/>
                <a:ext cx="7772400" cy="1257300"/>
              </a:xfrm>
              <a:prstGeom prst="rect">
                <a:avLst/>
              </a:prstGeom>
              <a:blipFill>
                <a:blip r:embed="rId5"/>
                <a:stretch>
                  <a:fillRect l="-1098" t="-388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4" name="Rectangle 3">
            <a:extLst>
              <a:ext uri="{FF2B5EF4-FFF2-40B4-BE49-F238E27FC236}">
                <a16:creationId xmlns:a16="http://schemas.microsoft.com/office/drawing/2014/main" id="{6F05C14B-CF5F-4564-8C4A-1072A1989CFA}"/>
              </a:ext>
            </a:extLst>
          </p:cNvPr>
          <p:cNvSpPr/>
          <p:nvPr/>
        </p:nvSpPr>
        <p:spPr>
          <a:xfrm>
            <a:off x="7440706" y="493059"/>
            <a:ext cx="1631576" cy="28687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highlight>
                <a:srgbClr val="000000"/>
              </a:highlight>
            </a:endParaRPr>
          </a:p>
        </p:txBody>
      </p:sp>
      <p:pic>
        <p:nvPicPr>
          <p:cNvPr id="5" name="Picture 4">
            <a:extLst>
              <a:ext uri="{FF2B5EF4-FFF2-40B4-BE49-F238E27FC236}">
                <a16:creationId xmlns:a16="http://schemas.microsoft.com/office/drawing/2014/main" id="{60447A18-69CB-43C2-A281-3FF8E47EE12E}"/>
              </a:ext>
            </a:extLst>
          </p:cNvPr>
          <p:cNvPicPr>
            <a:picLocks noChangeAspect="1"/>
          </p:cNvPicPr>
          <p:nvPr/>
        </p:nvPicPr>
        <p:blipFill>
          <a:blip r:embed="rId6"/>
          <a:stretch>
            <a:fillRect/>
          </a:stretch>
        </p:blipFill>
        <p:spPr>
          <a:xfrm>
            <a:off x="257879" y="3048000"/>
            <a:ext cx="4988427" cy="3441214"/>
          </a:xfrm>
          <a:prstGeom prst="rect">
            <a:avLst/>
          </a:prstGeom>
        </p:spPr>
      </p:pic>
      <p:pic>
        <p:nvPicPr>
          <p:cNvPr id="7" name="Picture 6">
            <a:extLst>
              <a:ext uri="{FF2B5EF4-FFF2-40B4-BE49-F238E27FC236}">
                <a16:creationId xmlns:a16="http://schemas.microsoft.com/office/drawing/2014/main" id="{7B9E3FE7-228B-42FB-BFE9-B187B69235B7}"/>
              </a:ext>
            </a:extLst>
          </p:cNvPr>
          <p:cNvPicPr>
            <a:picLocks noChangeAspect="1"/>
          </p:cNvPicPr>
          <p:nvPr/>
        </p:nvPicPr>
        <p:blipFill>
          <a:blip r:embed="rId7"/>
          <a:stretch>
            <a:fillRect/>
          </a:stretch>
        </p:blipFill>
        <p:spPr>
          <a:xfrm>
            <a:off x="5589206" y="3048000"/>
            <a:ext cx="2978828" cy="3441214"/>
          </a:xfrm>
          <a:prstGeom prst="rect">
            <a:avLst/>
          </a:prstGeom>
        </p:spPr>
      </p:pic>
      <p:pic>
        <p:nvPicPr>
          <p:cNvPr id="2" name="Audio 1">
            <a:hlinkClick r:id="" action="ppaction://media"/>
            <a:extLst>
              <a:ext uri="{FF2B5EF4-FFF2-40B4-BE49-F238E27FC236}">
                <a16:creationId xmlns:a16="http://schemas.microsoft.com/office/drawing/2014/main" id="{F4A50105-4FD2-4D54-AEA7-F495267B29E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38304991"/>
      </p:ext>
    </p:extLst>
  </p:cSld>
  <p:clrMapOvr>
    <a:masterClrMapping/>
  </p:clrMapOvr>
  <mc:AlternateContent xmlns:mc="http://schemas.openxmlformats.org/markup-compatibility/2006">
    <mc:Choice xmlns:p14="http://schemas.microsoft.com/office/powerpoint/2010/main" Requires="p14">
      <p:transition spd="slow" p14:dur="2000" advTm="61086"/>
    </mc:Choice>
    <mc:Fallback>
      <p:transition spd="slow" advTm="61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5D55941-5515-410D-94E7-D74EF2EE48E8}"/>
              </a:ext>
            </a:extLst>
          </p:cNvPr>
          <p:cNvSpPr>
            <a:spLocks noGrp="1"/>
          </p:cNvSpPr>
          <p:nvPr>
            <p:ph type="ctrTitle"/>
          </p:nvPr>
        </p:nvSpPr>
        <p:spPr>
          <a:xfrm>
            <a:off x="0" y="871269"/>
            <a:ext cx="9033164" cy="1380225"/>
          </a:xfrm>
        </p:spPr>
        <p:txBody>
          <a:bodyPr anchor="t"/>
          <a:lstStyle/>
          <a:p>
            <a:pPr eaLnBrk="1" hangingPunct="1"/>
            <a:r>
              <a:rPr lang="en-US" altLang="en-US" sz="4800" b="1" dirty="0">
                <a:solidFill>
                  <a:srgbClr val="002060"/>
                </a:solidFill>
              </a:rPr>
              <a:t>Comparing Models</a:t>
            </a:r>
            <a:endParaRPr lang="en-US" altLang="en-US" sz="4800" dirty="0">
              <a:solidFill>
                <a:srgbClr val="002060"/>
              </a:solidFill>
            </a:endParaRPr>
          </a:p>
        </p:txBody>
      </p:sp>
      <p:sp>
        <p:nvSpPr>
          <p:cNvPr id="4" name="Rectangle 3">
            <a:extLst>
              <a:ext uri="{FF2B5EF4-FFF2-40B4-BE49-F238E27FC236}">
                <a16:creationId xmlns:a16="http://schemas.microsoft.com/office/drawing/2014/main" id="{6F05C14B-CF5F-4564-8C4A-1072A1989CFA}"/>
              </a:ext>
            </a:extLst>
          </p:cNvPr>
          <p:cNvSpPr/>
          <p:nvPr/>
        </p:nvSpPr>
        <p:spPr>
          <a:xfrm>
            <a:off x="7440706" y="493059"/>
            <a:ext cx="1631576" cy="28687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highlight>
                <a:srgbClr val="000000"/>
              </a:highlight>
            </a:endParaRPr>
          </a:p>
        </p:txBody>
      </p:sp>
      <p:pic>
        <p:nvPicPr>
          <p:cNvPr id="6" name="Picture 5">
            <a:extLst>
              <a:ext uri="{FF2B5EF4-FFF2-40B4-BE49-F238E27FC236}">
                <a16:creationId xmlns:a16="http://schemas.microsoft.com/office/drawing/2014/main" id="{5AE68303-F5BB-43BC-BB9C-5361030D13BE}"/>
              </a:ext>
            </a:extLst>
          </p:cNvPr>
          <p:cNvPicPr>
            <a:picLocks noChangeAspect="1"/>
          </p:cNvPicPr>
          <p:nvPr/>
        </p:nvPicPr>
        <p:blipFill>
          <a:blip r:embed="rId5"/>
          <a:stretch>
            <a:fillRect/>
          </a:stretch>
        </p:blipFill>
        <p:spPr>
          <a:xfrm>
            <a:off x="555184" y="1968525"/>
            <a:ext cx="7922795" cy="4410445"/>
          </a:xfrm>
          <a:prstGeom prst="rect">
            <a:avLst/>
          </a:prstGeom>
        </p:spPr>
      </p:pic>
      <p:pic>
        <p:nvPicPr>
          <p:cNvPr id="2" name="Audio 1">
            <a:hlinkClick r:id="" action="ppaction://media"/>
            <a:extLst>
              <a:ext uri="{FF2B5EF4-FFF2-40B4-BE49-F238E27FC236}">
                <a16:creationId xmlns:a16="http://schemas.microsoft.com/office/drawing/2014/main" id="{B81008E1-24AB-4AF7-8885-0E3FCDFB00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93816444"/>
      </p:ext>
    </p:extLst>
  </p:cSld>
  <p:clrMapOvr>
    <a:masterClrMapping/>
  </p:clrMapOvr>
  <mc:AlternateContent xmlns:mc="http://schemas.openxmlformats.org/markup-compatibility/2006">
    <mc:Choice xmlns:p14="http://schemas.microsoft.com/office/powerpoint/2010/main" Requires="p14">
      <p:transition spd="slow" p14:dur="2000" advTm="54327"/>
    </mc:Choice>
    <mc:Fallback>
      <p:transition spd="slow" advTm="54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5D55941-5515-410D-94E7-D74EF2EE48E8}"/>
              </a:ext>
            </a:extLst>
          </p:cNvPr>
          <p:cNvSpPr>
            <a:spLocks noGrp="1"/>
          </p:cNvSpPr>
          <p:nvPr>
            <p:ph type="ctrTitle"/>
          </p:nvPr>
        </p:nvSpPr>
        <p:spPr>
          <a:xfrm>
            <a:off x="0" y="871269"/>
            <a:ext cx="9033164" cy="1380225"/>
          </a:xfrm>
        </p:spPr>
        <p:txBody>
          <a:bodyPr anchor="t"/>
          <a:lstStyle/>
          <a:p>
            <a:pPr eaLnBrk="1" hangingPunct="1"/>
            <a:r>
              <a:rPr lang="en-US" altLang="en-US" sz="4800" b="1" dirty="0">
                <a:solidFill>
                  <a:srgbClr val="002060"/>
                </a:solidFill>
              </a:rPr>
              <a:t>Next steps…</a:t>
            </a:r>
            <a:endParaRPr lang="en-US" altLang="en-US" sz="4800" dirty="0">
              <a:solidFill>
                <a:srgbClr val="002060"/>
              </a:solidFill>
            </a:endParaRPr>
          </a:p>
        </p:txBody>
      </p:sp>
      <p:sp>
        <p:nvSpPr>
          <p:cNvPr id="3" name="Title 1">
            <a:extLst>
              <a:ext uri="{FF2B5EF4-FFF2-40B4-BE49-F238E27FC236}">
                <a16:creationId xmlns:a16="http://schemas.microsoft.com/office/drawing/2014/main" id="{A95D7B06-A845-4A6B-84B3-8272649A6063}"/>
              </a:ext>
            </a:extLst>
          </p:cNvPr>
          <p:cNvSpPr txBox="1">
            <a:spLocks/>
          </p:cNvSpPr>
          <p:nvPr/>
        </p:nvSpPr>
        <p:spPr bwMode="auto">
          <a:xfrm>
            <a:off x="685800" y="1790700"/>
            <a:ext cx="7772400" cy="473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j-cs"/>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685800" indent="-685800" algn="l" eaLnBrk="1" hangingPunct="1">
              <a:spcAft>
                <a:spcPts val="600"/>
              </a:spcAft>
              <a:buFont typeface="Arial" panose="020B0604020202020204" pitchFamily="34" charset="0"/>
              <a:buChar char="•"/>
            </a:pPr>
            <a:r>
              <a:rPr lang="en-US" sz="2400" dirty="0"/>
              <a:t>There are still a couple other simple models I would like to test and little tweaks to ones I have already tested I would like to try</a:t>
            </a:r>
          </a:p>
          <a:p>
            <a:pPr marL="685800" indent="-685800" algn="l" eaLnBrk="1" hangingPunct="1">
              <a:spcAft>
                <a:spcPts val="600"/>
              </a:spcAft>
              <a:buFont typeface="Arial" panose="020B0604020202020204" pitchFamily="34" charset="0"/>
              <a:buChar char="•"/>
            </a:pPr>
            <a:r>
              <a:rPr lang="en-US" sz="2400" dirty="0"/>
              <a:t>So far my computer has been a limiting factor in the amount of data I am able to process, so I will be looking into ways to try to make my coding more </a:t>
            </a:r>
            <a:r>
              <a:rPr lang="en-US" sz="2400" i="1" dirty="0"/>
              <a:t>pythonic</a:t>
            </a:r>
          </a:p>
          <a:p>
            <a:pPr marL="1143000" lvl="1" indent="-685800" algn="l" eaLnBrk="1" hangingPunct="1">
              <a:spcAft>
                <a:spcPts val="600"/>
              </a:spcAft>
              <a:buFont typeface="Arial" panose="020B0604020202020204" pitchFamily="34" charset="0"/>
              <a:buChar char="•"/>
            </a:pPr>
            <a:r>
              <a:rPr lang="en-US" sz="2400" dirty="0"/>
              <a:t>Any advice would be helpful</a:t>
            </a:r>
          </a:p>
          <a:p>
            <a:pPr marL="685800" indent="-685800" algn="l" eaLnBrk="1" hangingPunct="1">
              <a:spcAft>
                <a:spcPts val="600"/>
              </a:spcAft>
              <a:buFont typeface="Arial" panose="020B0604020202020204" pitchFamily="34" charset="0"/>
              <a:buChar char="•"/>
            </a:pPr>
            <a:r>
              <a:rPr lang="en-US" sz="2400" dirty="0"/>
              <a:t>I also have data for financial reports and other types of non pricing data I have trying to find ways to put to use</a:t>
            </a:r>
          </a:p>
          <a:p>
            <a:pPr marL="685800" indent="-685800" algn="l" eaLnBrk="1" hangingPunct="1">
              <a:spcAft>
                <a:spcPts val="600"/>
              </a:spcAft>
              <a:buFont typeface="Arial" panose="020B0604020202020204" pitchFamily="34" charset="0"/>
              <a:buChar char="•"/>
            </a:pPr>
            <a:r>
              <a:rPr lang="en-US" sz="2400" dirty="0"/>
              <a:t>The ideas are limitless, my computational power is not</a:t>
            </a:r>
          </a:p>
          <a:p>
            <a:pPr marL="685800" indent="-685800" algn="l" eaLnBrk="1" hangingPunct="1">
              <a:spcAft>
                <a:spcPts val="600"/>
              </a:spcAft>
              <a:buFont typeface="Arial" panose="020B0604020202020204" pitchFamily="34" charset="0"/>
              <a:buChar char="•"/>
            </a:pPr>
            <a:endParaRPr lang="en-US" sz="2400" dirty="0"/>
          </a:p>
          <a:p>
            <a:pPr marL="685800" indent="-685800" algn="l" eaLnBrk="1" hangingPunct="1">
              <a:spcAft>
                <a:spcPts val="600"/>
              </a:spcAft>
              <a:buFont typeface="Arial" panose="020B0604020202020204" pitchFamily="34" charset="0"/>
              <a:buChar char="•"/>
            </a:pPr>
            <a:endParaRPr lang="en-US" sz="2400" dirty="0"/>
          </a:p>
        </p:txBody>
      </p:sp>
      <p:sp>
        <p:nvSpPr>
          <p:cNvPr id="4" name="Rectangle 3">
            <a:extLst>
              <a:ext uri="{FF2B5EF4-FFF2-40B4-BE49-F238E27FC236}">
                <a16:creationId xmlns:a16="http://schemas.microsoft.com/office/drawing/2014/main" id="{6F05C14B-CF5F-4564-8C4A-1072A1989CFA}"/>
              </a:ext>
            </a:extLst>
          </p:cNvPr>
          <p:cNvSpPr/>
          <p:nvPr/>
        </p:nvSpPr>
        <p:spPr>
          <a:xfrm>
            <a:off x="7440706" y="493059"/>
            <a:ext cx="1631576" cy="28687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highlight>
                <a:srgbClr val="000000"/>
              </a:highlight>
            </a:endParaRPr>
          </a:p>
        </p:txBody>
      </p:sp>
      <p:pic>
        <p:nvPicPr>
          <p:cNvPr id="2" name="Audio 1">
            <a:hlinkClick r:id="" action="ppaction://media"/>
            <a:extLst>
              <a:ext uri="{FF2B5EF4-FFF2-40B4-BE49-F238E27FC236}">
                <a16:creationId xmlns:a16="http://schemas.microsoft.com/office/drawing/2014/main" id="{E2D7FCD8-2743-4453-BB54-BBDE851CB2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03135566"/>
      </p:ext>
    </p:extLst>
  </p:cSld>
  <p:clrMapOvr>
    <a:masterClrMapping/>
  </p:clrMapOvr>
  <mc:AlternateContent xmlns:mc="http://schemas.openxmlformats.org/markup-compatibility/2006">
    <mc:Choice xmlns:p14="http://schemas.microsoft.com/office/powerpoint/2010/main" Requires="p14">
      <p:transition spd="slow" p14:dur="2000" advTm="44410"/>
    </mc:Choice>
    <mc:Fallback>
      <p:transition spd="slow" advTm="44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5D55941-5515-410D-94E7-D74EF2EE48E8}"/>
              </a:ext>
            </a:extLst>
          </p:cNvPr>
          <p:cNvSpPr>
            <a:spLocks noGrp="1"/>
          </p:cNvSpPr>
          <p:nvPr>
            <p:ph type="ctrTitle"/>
          </p:nvPr>
        </p:nvSpPr>
        <p:spPr>
          <a:xfrm>
            <a:off x="0" y="871269"/>
            <a:ext cx="9033164" cy="1380225"/>
          </a:xfrm>
        </p:spPr>
        <p:txBody>
          <a:bodyPr anchor="t"/>
          <a:lstStyle/>
          <a:p>
            <a:pPr eaLnBrk="1" hangingPunct="1"/>
            <a:r>
              <a:rPr lang="en-US" altLang="en-US" sz="4800" b="1" dirty="0">
                <a:solidFill>
                  <a:srgbClr val="002060"/>
                </a:solidFill>
              </a:rPr>
              <a:t>References</a:t>
            </a:r>
            <a:endParaRPr lang="en-US" altLang="en-US" sz="4800" dirty="0">
              <a:solidFill>
                <a:srgbClr val="002060"/>
              </a:solidFill>
            </a:endParaRPr>
          </a:p>
        </p:txBody>
      </p:sp>
      <p:sp>
        <p:nvSpPr>
          <p:cNvPr id="3" name="Title 1">
            <a:extLst>
              <a:ext uri="{FF2B5EF4-FFF2-40B4-BE49-F238E27FC236}">
                <a16:creationId xmlns:a16="http://schemas.microsoft.com/office/drawing/2014/main" id="{A95D7B06-A845-4A6B-84B3-8272649A6063}"/>
              </a:ext>
            </a:extLst>
          </p:cNvPr>
          <p:cNvSpPr txBox="1">
            <a:spLocks/>
          </p:cNvSpPr>
          <p:nvPr/>
        </p:nvSpPr>
        <p:spPr bwMode="auto">
          <a:xfrm>
            <a:off x="685800" y="2484408"/>
            <a:ext cx="7772400" cy="400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j-cs"/>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685800" indent="-685800" algn="l" eaLnBrk="1" hangingPunct="1">
              <a:spcAft>
                <a:spcPts val="600"/>
              </a:spcAft>
              <a:buFont typeface="Arial" panose="020B0604020202020204" pitchFamily="34" charset="0"/>
              <a:buChar char="•"/>
            </a:pPr>
            <a:r>
              <a:rPr lang="en-US" sz="2800" b="1" dirty="0"/>
              <a:t>Reference:</a:t>
            </a:r>
          </a:p>
          <a:p>
            <a:pPr marL="800100" lvl="1" indent="-342900" algn="l" eaLnBrk="1" hangingPunct="1">
              <a:spcAft>
                <a:spcPts val="600"/>
              </a:spcAft>
              <a:buFont typeface="Arial" panose="020B0604020202020204" pitchFamily="34" charset="0"/>
              <a:buChar char="•"/>
            </a:pPr>
            <a:r>
              <a:rPr lang="en-US" sz="1600" dirty="0"/>
              <a:t>Corporate Finance (Fourth Edition), 2017, by Berk, J. and </a:t>
            </a:r>
            <a:r>
              <a:rPr lang="en-US" sz="1600" dirty="0" err="1"/>
              <a:t>DeMarzo</a:t>
            </a:r>
            <a:r>
              <a:rPr lang="en-US" sz="1600" dirty="0"/>
              <a:t>, P., Pearson</a:t>
            </a:r>
          </a:p>
          <a:p>
            <a:pPr marL="800100" lvl="1" indent="-342900" algn="l" eaLnBrk="1" hangingPunct="1">
              <a:spcAft>
                <a:spcPts val="600"/>
              </a:spcAft>
              <a:buFont typeface="Arial" panose="020B0604020202020204" pitchFamily="34" charset="0"/>
              <a:buChar char="•"/>
            </a:pPr>
            <a:r>
              <a:rPr lang="en-US" sz="1600" dirty="0"/>
              <a:t>Derivatives Markets (Third Edition), 2013, by McDonald, R.L.</a:t>
            </a:r>
          </a:p>
          <a:p>
            <a:pPr marL="800100" lvl="1" indent="-342900" algn="l" eaLnBrk="1" hangingPunct="1">
              <a:spcAft>
                <a:spcPts val="600"/>
              </a:spcAft>
              <a:buFont typeface="Arial" panose="020B0604020202020204" pitchFamily="34" charset="0"/>
              <a:buChar char="•"/>
            </a:pPr>
            <a:endParaRPr lang="en-US" sz="1600" dirty="0"/>
          </a:p>
          <a:p>
            <a:pPr marL="685800" indent="-685800" algn="l" eaLnBrk="1" hangingPunct="1">
              <a:spcAft>
                <a:spcPts val="600"/>
              </a:spcAft>
              <a:buFont typeface="Arial" panose="020B0604020202020204" pitchFamily="34" charset="0"/>
              <a:buChar char="•"/>
            </a:pPr>
            <a:r>
              <a:rPr lang="en-US" sz="2800" b="1" dirty="0"/>
              <a:t>API’s:</a:t>
            </a:r>
          </a:p>
          <a:p>
            <a:pPr marL="800100" lvl="1" indent="-342900" algn="l" eaLnBrk="1" hangingPunct="1">
              <a:spcAft>
                <a:spcPts val="600"/>
              </a:spcAft>
              <a:buFont typeface="Arial" panose="020B0604020202020204" pitchFamily="34" charset="0"/>
              <a:buChar char="•"/>
            </a:pPr>
            <a:r>
              <a:rPr lang="en-US" sz="1600" dirty="0"/>
              <a:t>Yahoo Finance</a:t>
            </a:r>
          </a:p>
          <a:p>
            <a:pPr marL="1257300" lvl="2" indent="-342900" algn="l" eaLnBrk="1" hangingPunct="1">
              <a:spcAft>
                <a:spcPts val="600"/>
              </a:spcAft>
              <a:buFont typeface="Arial" panose="020B0604020202020204" pitchFamily="34" charset="0"/>
              <a:buChar char="•"/>
            </a:pPr>
            <a:r>
              <a:rPr lang="en-US" sz="1600" dirty="0">
                <a:hlinkClick r:id="rId4"/>
              </a:rPr>
              <a:t>https://pypi.org/project/yfinance/</a:t>
            </a:r>
            <a:endParaRPr lang="en-US" sz="1600" dirty="0"/>
          </a:p>
          <a:p>
            <a:pPr marL="800100" lvl="1" indent="-342900" algn="l" eaLnBrk="1" hangingPunct="1">
              <a:spcAft>
                <a:spcPts val="600"/>
              </a:spcAft>
              <a:buFont typeface="Arial" panose="020B0604020202020204" pitchFamily="34" charset="0"/>
              <a:buChar char="•"/>
            </a:pPr>
            <a:r>
              <a:rPr lang="en-US" sz="1600" dirty="0"/>
              <a:t>Federal Reserve Economic Database</a:t>
            </a:r>
          </a:p>
          <a:p>
            <a:pPr marL="1257300" lvl="2" indent="-342900" algn="l" eaLnBrk="1" hangingPunct="1">
              <a:spcAft>
                <a:spcPts val="600"/>
              </a:spcAft>
              <a:buFont typeface="Arial" panose="020B0604020202020204" pitchFamily="34" charset="0"/>
              <a:buChar char="•"/>
            </a:pPr>
            <a:r>
              <a:rPr lang="en-US" sz="1600" dirty="0">
                <a:hlinkClick r:id="rId5"/>
              </a:rPr>
              <a:t>https://fred.stlouisfed.org/docs/api/fred/#</a:t>
            </a:r>
            <a:endParaRPr lang="en-US" sz="1600" dirty="0"/>
          </a:p>
          <a:p>
            <a:pPr lvl="1" algn="l" eaLnBrk="1" hangingPunct="1">
              <a:spcAft>
                <a:spcPts val="600"/>
              </a:spcAft>
            </a:pPr>
            <a:endParaRPr lang="en-US" sz="1600" dirty="0"/>
          </a:p>
        </p:txBody>
      </p:sp>
      <p:sp>
        <p:nvSpPr>
          <p:cNvPr id="5" name="Rectangle 4">
            <a:extLst>
              <a:ext uri="{FF2B5EF4-FFF2-40B4-BE49-F238E27FC236}">
                <a16:creationId xmlns:a16="http://schemas.microsoft.com/office/drawing/2014/main" id="{D85A59F8-7383-4096-AA20-7D3DACE845F6}"/>
              </a:ext>
            </a:extLst>
          </p:cNvPr>
          <p:cNvSpPr/>
          <p:nvPr/>
        </p:nvSpPr>
        <p:spPr>
          <a:xfrm>
            <a:off x="7440706" y="493059"/>
            <a:ext cx="1631576" cy="28687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highlight>
                <a:srgbClr val="000000"/>
              </a:highlight>
            </a:endParaRPr>
          </a:p>
        </p:txBody>
      </p:sp>
      <p:pic>
        <p:nvPicPr>
          <p:cNvPr id="2" name="Audio 1">
            <a:hlinkClick r:id="" action="ppaction://media"/>
            <a:extLst>
              <a:ext uri="{FF2B5EF4-FFF2-40B4-BE49-F238E27FC236}">
                <a16:creationId xmlns:a16="http://schemas.microsoft.com/office/drawing/2014/main" id="{B9384D1E-A0E5-421E-9E5B-74D7200A39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86682740"/>
      </p:ext>
    </p:extLst>
  </p:cSld>
  <p:clrMapOvr>
    <a:masterClrMapping/>
  </p:clrMapOvr>
  <mc:AlternateContent xmlns:mc="http://schemas.openxmlformats.org/markup-compatibility/2006">
    <mc:Choice xmlns:p14="http://schemas.microsoft.com/office/powerpoint/2010/main" Requires="p14">
      <p:transition spd="slow" p14:dur="2000" advTm="17400"/>
    </mc:Choice>
    <mc:Fallback>
      <p:transition spd="slow" advTm="17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5D55941-5515-410D-94E7-D74EF2EE48E8}"/>
              </a:ext>
            </a:extLst>
          </p:cNvPr>
          <p:cNvSpPr>
            <a:spLocks noGrp="1"/>
          </p:cNvSpPr>
          <p:nvPr>
            <p:ph type="ctrTitle"/>
          </p:nvPr>
        </p:nvSpPr>
        <p:spPr>
          <a:xfrm>
            <a:off x="0" y="871269"/>
            <a:ext cx="9033164" cy="1380225"/>
          </a:xfrm>
        </p:spPr>
        <p:txBody>
          <a:bodyPr anchor="t"/>
          <a:lstStyle/>
          <a:p>
            <a:pPr eaLnBrk="1" hangingPunct="1"/>
            <a:r>
              <a:rPr lang="en-US" altLang="en-US" sz="4800" b="1" dirty="0">
                <a:solidFill>
                  <a:srgbClr val="002060"/>
                </a:solidFill>
              </a:rPr>
              <a:t>Project</a:t>
            </a:r>
            <a:endParaRPr lang="en-US" altLang="en-US" sz="4800" dirty="0">
              <a:solidFill>
                <a:srgbClr val="002060"/>
              </a:solidFill>
            </a:endParaRPr>
          </a:p>
        </p:txBody>
      </p:sp>
      <p:sp>
        <p:nvSpPr>
          <p:cNvPr id="3" name="Title 1">
            <a:extLst>
              <a:ext uri="{FF2B5EF4-FFF2-40B4-BE49-F238E27FC236}">
                <a16:creationId xmlns:a16="http://schemas.microsoft.com/office/drawing/2014/main" id="{A95D7B06-A845-4A6B-84B3-8272649A6063}"/>
              </a:ext>
            </a:extLst>
          </p:cNvPr>
          <p:cNvSpPr txBox="1">
            <a:spLocks/>
          </p:cNvSpPr>
          <p:nvPr/>
        </p:nvSpPr>
        <p:spPr bwMode="auto">
          <a:xfrm>
            <a:off x="685800" y="2484408"/>
            <a:ext cx="7772400" cy="400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j-cs"/>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685800" indent="-685800" algn="l" eaLnBrk="1" hangingPunct="1">
              <a:spcAft>
                <a:spcPts val="600"/>
              </a:spcAft>
              <a:buFont typeface="Arial" panose="020B0604020202020204" pitchFamily="34" charset="0"/>
              <a:buChar char="•"/>
            </a:pPr>
            <a:r>
              <a:rPr lang="en-US" sz="2800" dirty="0"/>
              <a:t>Many financial models have been created based on different assumptions</a:t>
            </a:r>
          </a:p>
          <a:p>
            <a:pPr marL="685800" indent="-685800" algn="l" eaLnBrk="1" hangingPunct="1">
              <a:spcAft>
                <a:spcPts val="600"/>
              </a:spcAft>
              <a:buFont typeface="Arial" panose="020B0604020202020204" pitchFamily="34" charset="0"/>
              <a:buChar char="•"/>
            </a:pPr>
            <a:r>
              <a:rPr lang="en-US" sz="2800" dirty="0"/>
              <a:t>Are the Assumptions Valid?</a:t>
            </a:r>
          </a:p>
          <a:p>
            <a:pPr marL="685800" indent="-685800" algn="l" eaLnBrk="1" hangingPunct="1">
              <a:spcAft>
                <a:spcPts val="600"/>
              </a:spcAft>
              <a:buFont typeface="Arial" panose="020B0604020202020204" pitchFamily="34" charset="0"/>
              <a:buChar char="•"/>
            </a:pPr>
            <a:r>
              <a:rPr lang="en-US" sz="2800" dirty="0"/>
              <a:t>Are the Models Valid?</a:t>
            </a:r>
            <a:endParaRPr lang="en-US" sz="2000" dirty="0"/>
          </a:p>
          <a:p>
            <a:pPr marL="1143000" lvl="1" indent="-685800" algn="l" eaLnBrk="1" hangingPunct="1">
              <a:spcAft>
                <a:spcPts val="600"/>
              </a:spcAft>
              <a:buFont typeface="Arial" panose="020B0604020202020204" pitchFamily="34" charset="0"/>
              <a:buChar char="•"/>
            </a:pPr>
            <a:r>
              <a:rPr lang="en-US" sz="2000" dirty="0"/>
              <a:t>Running simulations on many of the simple models</a:t>
            </a:r>
          </a:p>
          <a:p>
            <a:pPr marL="1143000" lvl="1" indent="-685800" algn="l" eaLnBrk="1" hangingPunct="1">
              <a:spcAft>
                <a:spcPts val="600"/>
              </a:spcAft>
              <a:buFont typeface="Arial" panose="020B0604020202020204" pitchFamily="34" charset="0"/>
              <a:buChar char="•"/>
            </a:pPr>
            <a:r>
              <a:rPr lang="en-US" sz="2000" dirty="0"/>
              <a:t>Having trouble with speed of computations</a:t>
            </a:r>
          </a:p>
        </p:txBody>
      </p:sp>
      <p:sp>
        <p:nvSpPr>
          <p:cNvPr id="4" name="Rectangle 3">
            <a:extLst>
              <a:ext uri="{FF2B5EF4-FFF2-40B4-BE49-F238E27FC236}">
                <a16:creationId xmlns:a16="http://schemas.microsoft.com/office/drawing/2014/main" id="{6F05C14B-CF5F-4564-8C4A-1072A1989CFA}"/>
              </a:ext>
            </a:extLst>
          </p:cNvPr>
          <p:cNvSpPr/>
          <p:nvPr/>
        </p:nvSpPr>
        <p:spPr>
          <a:xfrm>
            <a:off x="7440706" y="493059"/>
            <a:ext cx="1631576" cy="28687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highlight>
                <a:srgbClr val="000000"/>
              </a:highlight>
            </a:endParaRPr>
          </a:p>
        </p:txBody>
      </p:sp>
      <p:pic>
        <p:nvPicPr>
          <p:cNvPr id="5" name="Audio 4">
            <a:hlinkClick r:id="" action="ppaction://media"/>
            <a:extLst>
              <a:ext uri="{FF2B5EF4-FFF2-40B4-BE49-F238E27FC236}">
                <a16:creationId xmlns:a16="http://schemas.microsoft.com/office/drawing/2014/main" id="{72EA627D-E714-40E8-84E4-C0C196D9CF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11010169"/>
      </p:ext>
    </p:extLst>
  </p:cSld>
  <p:clrMapOvr>
    <a:masterClrMapping/>
  </p:clrMapOvr>
  <mc:AlternateContent xmlns:mc="http://schemas.openxmlformats.org/markup-compatibility/2006">
    <mc:Choice xmlns:p14="http://schemas.microsoft.com/office/powerpoint/2010/main" Requires="p14">
      <p:transition spd="slow" p14:dur="2000" advTm="59770"/>
    </mc:Choice>
    <mc:Fallback>
      <p:transition spd="slow" advTm="59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5D55941-5515-410D-94E7-D74EF2EE48E8}"/>
              </a:ext>
            </a:extLst>
          </p:cNvPr>
          <p:cNvSpPr>
            <a:spLocks noGrp="1"/>
          </p:cNvSpPr>
          <p:nvPr>
            <p:ph type="ctrTitle"/>
          </p:nvPr>
        </p:nvSpPr>
        <p:spPr>
          <a:xfrm>
            <a:off x="0" y="871269"/>
            <a:ext cx="9033164" cy="1380225"/>
          </a:xfrm>
        </p:spPr>
        <p:txBody>
          <a:bodyPr anchor="t"/>
          <a:lstStyle/>
          <a:p>
            <a:pPr eaLnBrk="1" hangingPunct="1"/>
            <a:r>
              <a:rPr lang="en-US" altLang="en-US" sz="4800" b="1" dirty="0">
                <a:solidFill>
                  <a:srgbClr val="002060"/>
                </a:solidFill>
              </a:rPr>
              <a:t>Data Source Update</a:t>
            </a:r>
            <a:endParaRPr lang="en-US" altLang="en-US" sz="4800" dirty="0">
              <a:solidFill>
                <a:srgbClr val="002060"/>
              </a:solidFill>
            </a:endParaRPr>
          </a:p>
        </p:txBody>
      </p:sp>
      <p:sp>
        <p:nvSpPr>
          <p:cNvPr id="3" name="Title 1">
            <a:extLst>
              <a:ext uri="{FF2B5EF4-FFF2-40B4-BE49-F238E27FC236}">
                <a16:creationId xmlns:a16="http://schemas.microsoft.com/office/drawing/2014/main" id="{A95D7B06-A845-4A6B-84B3-8272649A6063}"/>
              </a:ext>
            </a:extLst>
          </p:cNvPr>
          <p:cNvSpPr txBox="1">
            <a:spLocks/>
          </p:cNvSpPr>
          <p:nvPr/>
        </p:nvSpPr>
        <p:spPr bwMode="auto">
          <a:xfrm>
            <a:off x="685800" y="2484408"/>
            <a:ext cx="7772400" cy="400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j-cs"/>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685800" indent="-685800" algn="l" eaLnBrk="1" hangingPunct="1">
              <a:spcAft>
                <a:spcPts val="600"/>
              </a:spcAft>
              <a:buFont typeface="Arial" panose="020B0604020202020204" pitchFamily="34" charset="0"/>
              <a:buChar char="•"/>
            </a:pPr>
            <a:r>
              <a:rPr lang="en-US" sz="2800" dirty="0"/>
              <a:t>Found better ways to get data</a:t>
            </a:r>
          </a:p>
          <a:p>
            <a:pPr marL="1143000" lvl="1" indent="-685800" algn="l" eaLnBrk="1" hangingPunct="1">
              <a:spcAft>
                <a:spcPts val="600"/>
              </a:spcAft>
              <a:buFont typeface="Arial" panose="020B0604020202020204" pitchFamily="34" charset="0"/>
              <a:buChar char="•"/>
            </a:pPr>
            <a:r>
              <a:rPr lang="en-US" sz="2000" dirty="0"/>
              <a:t>Was using downloaded files from Kaggle and other sites</a:t>
            </a:r>
          </a:p>
          <a:p>
            <a:pPr marL="685800" indent="-685800" algn="l" eaLnBrk="1" hangingPunct="1">
              <a:spcAft>
                <a:spcPts val="600"/>
              </a:spcAft>
              <a:buFont typeface="Arial" panose="020B0604020202020204" pitchFamily="34" charset="0"/>
              <a:buChar char="•"/>
            </a:pPr>
            <a:r>
              <a:rPr lang="en-US" sz="2800" dirty="0"/>
              <a:t>API’s are awesome</a:t>
            </a:r>
          </a:p>
          <a:p>
            <a:pPr marL="1143000" lvl="1" indent="-685800" algn="l" eaLnBrk="1" hangingPunct="1">
              <a:spcAft>
                <a:spcPts val="600"/>
              </a:spcAft>
              <a:buFont typeface="Arial" panose="020B0604020202020204" pitchFamily="34" charset="0"/>
              <a:buChar char="•"/>
            </a:pPr>
            <a:r>
              <a:rPr lang="en-US" sz="2000" dirty="0"/>
              <a:t>Yahoo Finance API</a:t>
            </a:r>
          </a:p>
          <a:p>
            <a:pPr marL="1143000" lvl="1" indent="-685800" algn="l" eaLnBrk="1" hangingPunct="1">
              <a:spcAft>
                <a:spcPts val="600"/>
              </a:spcAft>
              <a:buFont typeface="Arial" panose="020B0604020202020204" pitchFamily="34" charset="0"/>
              <a:buChar char="•"/>
            </a:pPr>
            <a:r>
              <a:rPr lang="en-US" sz="2000" dirty="0"/>
              <a:t>FRED API</a:t>
            </a:r>
          </a:p>
        </p:txBody>
      </p:sp>
      <p:sp>
        <p:nvSpPr>
          <p:cNvPr id="4" name="Rectangle 3">
            <a:extLst>
              <a:ext uri="{FF2B5EF4-FFF2-40B4-BE49-F238E27FC236}">
                <a16:creationId xmlns:a16="http://schemas.microsoft.com/office/drawing/2014/main" id="{6F05C14B-CF5F-4564-8C4A-1072A1989CFA}"/>
              </a:ext>
            </a:extLst>
          </p:cNvPr>
          <p:cNvSpPr/>
          <p:nvPr/>
        </p:nvSpPr>
        <p:spPr>
          <a:xfrm>
            <a:off x="7440706" y="493059"/>
            <a:ext cx="1631576" cy="28687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highlight>
                <a:srgbClr val="000000"/>
              </a:highlight>
            </a:endParaRPr>
          </a:p>
        </p:txBody>
      </p:sp>
      <p:pic>
        <p:nvPicPr>
          <p:cNvPr id="2" name="Picture 1">
            <a:extLst>
              <a:ext uri="{FF2B5EF4-FFF2-40B4-BE49-F238E27FC236}">
                <a16:creationId xmlns:a16="http://schemas.microsoft.com/office/drawing/2014/main" id="{BC33EC1D-2F8E-4DE5-8F01-88CC9BBEBDC6}"/>
              </a:ext>
            </a:extLst>
          </p:cNvPr>
          <p:cNvPicPr>
            <a:picLocks noChangeAspect="1"/>
          </p:cNvPicPr>
          <p:nvPr/>
        </p:nvPicPr>
        <p:blipFill>
          <a:blip r:embed="rId5"/>
          <a:stretch>
            <a:fillRect/>
          </a:stretch>
        </p:blipFill>
        <p:spPr>
          <a:xfrm>
            <a:off x="3371850" y="4181475"/>
            <a:ext cx="5314950" cy="1914525"/>
          </a:xfrm>
          <a:prstGeom prst="rect">
            <a:avLst/>
          </a:prstGeom>
        </p:spPr>
      </p:pic>
      <p:pic>
        <p:nvPicPr>
          <p:cNvPr id="7" name="Picture 6">
            <a:extLst>
              <a:ext uri="{FF2B5EF4-FFF2-40B4-BE49-F238E27FC236}">
                <a16:creationId xmlns:a16="http://schemas.microsoft.com/office/drawing/2014/main" id="{74C7F634-B37E-4A3D-9691-1AF1E17EE28D}"/>
              </a:ext>
            </a:extLst>
          </p:cNvPr>
          <p:cNvPicPr>
            <a:picLocks noChangeAspect="1"/>
          </p:cNvPicPr>
          <p:nvPr/>
        </p:nvPicPr>
        <p:blipFill>
          <a:blip r:embed="rId6"/>
          <a:stretch>
            <a:fillRect/>
          </a:stretch>
        </p:blipFill>
        <p:spPr>
          <a:xfrm>
            <a:off x="353347" y="4625826"/>
            <a:ext cx="2485103" cy="1861238"/>
          </a:xfrm>
          <a:prstGeom prst="rect">
            <a:avLst/>
          </a:prstGeom>
        </p:spPr>
      </p:pic>
      <p:cxnSp>
        <p:nvCxnSpPr>
          <p:cNvPr id="9" name="Straight Connector 8">
            <a:extLst>
              <a:ext uri="{FF2B5EF4-FFF2-40B4-BE49-F238E27FC236}">
                <a16:creationId xmlns:a16="http://schemas.microsoft.com/office/drawing/2014/main" id="{80032F6F-6775-4F8D-98C3-981EACFAA12C}"/>
              </a:ext>
            </a:extLst>
          </p:cNvPr>
          <p:cNvCxnSpPr/>
          <p:nvPr/>
        </p:nvCxnSpPr>
        <p:spPr>
          <a:xfrm>
            <a:off x="353347" y="4625826"/>
            <a:ext cx="2485103" cy="186123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D1228296-B11F-4426-BEB1-7D0FBF8E9437}"/>
              </a:ext>
            </a:extLst>
          </p:cNvPr>
          <p:cNvCxnSpPr/>
          <p:nvPr/>
        </p:nvCxnSpPr>
        <p:spPr>
          <a:xfrm flipH="1">
            <a:off x="424558" y="4625826"/>
            <a:ext cx="2413892" cy="186123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67D0834E-090D-49DB-B733-679400D414D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57961888"/>
      </p:ext>
    </p:extLst>
  </p:cSld>
  <p:clrMapOvr>
    <a:masterClrMapping/>
  </p:clrMapOvr>
  <mc:AlternateContent xmlns:mc="http://schemas.openxmlformats.org/markup-compatibility/2006">
    <mc:Choice xmlns:p14="http://schemas.microsoft.com/office/powerpoint/2010/main" Requires="p14">
      <p:transition spd="slow" p14:dur="2000" advTm="66734"/>
    </mc:Choice>
    <mc:Fallback>
      <p:transition spd="slow" advTm="667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5D55941-5515-410D-94E7-D74EF2EE48E8}"/>
              </a:ext>
            </a:extLst>
          </p:cNvPr>
          <p:cNvSpPr>
            <a:spLocks noGrp="1"/>
          </p:cNvSpPr>
          <p:nvPr>
            <p:ph type="ctrTitle"/>
          </p:nvPr>
        </p:nvSpPr>
        <p:spPr>
          <a:xfrm>
            <a:off x="0" y="871269"/>
            <a:ext cx="9033164" cy="1380225"/>
          </a:xfrm>
        </p:spPr>
        <p:txBody>
          <a:bodyPr anchor="t"/>
          <a:lstStyle/>
          <a:p>
            <a:pPr eaLnBrk="1" hangingPunct="1"/>
            <a:r>
              <a:rPr lang="en-US" altLang="en-US" sz="4800" b="1" dirty="0">
                <a:solidFill>
                  <a:srgbClr val="002060"/>
                </a:solidFill>
              </a:rPr>
              <a:t>Analysis Method</a:t>
            </a:r>
            <a:endParaRPr lang="en-US" altLang="en-US" sz="4800" dirty="0">
              <a:solidFill>
                <a:srgbClr val="002060"/>
              </a:solidFill>
            </a:endParaRPr>
          </a:p>
        </p:txBody>
      </p:sp>
      <p:sp>
        <p:nvSpPr>
          <p:cNvPr id="4" name="Rectangle 3">
            <a:extLst>
              <a:ext uri="{FF2B5EF4-FFF2-40B4-BE49-F238E27FC236}">
                <a16:creationId xmlns:a16="http://schemas.microsoft.com/office/drawing/2014/main" id="{6F05C14B-CF5F-4564-8C4A-1072A1989CFA}"/>
              </a:ext>
            </a:extLst>
          </p:cNvPr>
          <p:cNvSpPr/>
          <p:nvPr/>
        </p:nvSpPr>
        <p:spPr>
          <a:xfrm>
            <a:off x="7440706" y="493059"/>
            <a:ext cx="1631576" cy="28687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highlight>
                <a:srgbClr val="000000"/>
              </a:highlight>
            </a:endParaRPr>
          </a:p>
        </p:txBody>
      </p:sp>
      <p:sp>
        <p:nvSpPr>
          <p:cNvPr id="2" name="Rectangle 1">
            <a:extLst>
              <a:ext uri="{FF2B5EF4-FFF2-40B4-BE49-F238E27FC236}">
                <a16:creationId xmlns:a16="http://schemas.microsoft.com/office/drawing/2014/main" id="{0BE1647D-CD8D-49A7-9660-2A63401634FA}"/>
              </a:ext>
            </a:extLst>
          </p:cNvPr>
          <p:cNvSpPr/>
          <p:nvPr/>
        </p:nvSpPr>
        <p:spPr>
          <a:xfrm>
            <a:off x="809628" y="2551153"/>
            <a:ext cx="1552575" cy="15731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Chose a random date from the dataset</a:t>
            </a:r>
          </a:p>
        </p:txBody>
      </p:sp>
      <p:sp>
        <p:nvSpPr>
          <p:cNvPr id="7" name="Rectangle 6">
            <a:extLst>
              <a:ext uri="{FF2B5EF4-FFF2-40B4-BE49-F238E27FC236}">
                <a16:creationId xmlns:a16="http://schemas.microsoft.com/office/drawing/2014/main" id="{67A99398-C886-472B-9211-1E5B5F07FDD7}"/>
              </a:ext>
            </a:extLst>
          </p:cNvPr>
          <p:cNvSpPr/>
          <p:nvPr/>
        </p:nvSpPr>
        <p:spPr>
          <a:xfrm>
            <a:off x="2714628" y="2551153"/>
            <a:ext cx="1552575" cy="15731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Run the model on every stock to find the best stock based on the model</a:t>
            </a:r>
          </a:p>
        </p:txBody>
      </p:sp>
      <p:sp>
        <p:nvSpPr>
          <p:cNvPr id="9" name="Rectangle 8">
            <a:extLst>
              <a:ext uri="{FF2B5EF4-FFF2-40B4-BE49-F238E27FC236}">
                <a16:creationId xmlns:a16="http://schemas.microsoft.com/office/drawing/2014/main" id="{64B61373-2EB5-4B73-BEFB-15599753C45F}"/>
              </a:ext>
            </a:extLst>
          </p:cNvPr>
          <p:cNvSpPr/>
          <p:nvPr/>
        </p:nvSpPr>
        <p:spPr>
          <a:xfrm>
            <a:off x="4619628" y="2551153"/>
            <a:ext cx="1552575" cy="15731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Record the daily returns of the stock over the next 250days and calculate annual return</a:t>
            </a:r>
          </a:p>
        </p:txBody>
      </p:sp>
      <p:sp>
        <p:nvSpPr>
          <p:cNvPr id="10" name="Rectangle 9">
            <a:extLst>
              <a:ext uri="{FF2B5EF4-FFF2-40B4-BE49-F238E27FC236}">
                <a16:creationId xmlns:a16="http://schemas.microsoft.com/office/drawing/2014/main" id="{70164B22-528D-4CAC-BB7D-365FDA9E624D}"/>
              </a:ext>
            </a:extLst>
          </p:cNvPr>
          <p:cNvSpPr/>
          <p:nvPr/>
        </p:nvSpPr>
        <p:spPr>
          <a:xfrm>
            <a:off x="6492971" y="2551153"/>
            <a:ext cx="1552575" cy="15731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Add the daily returns to a master data frame</a:t>
            </a:r>
          </a:p>
        </p:txBody>
      </p:sp>
      <p:sp>
        <p:nvSpPr>
          <p:cNvPr id="12" name="Arrow: Curved Down 11">
            <a:extLst>
              <a:ext uri="{FF2B5EF4-FFF2-40B4-BE49-F238E27FC236}">
                <a16:creationId xmlns:a16="http://schemas.microsoft.com/office/drawing/2014/main" id="{4779DBCE-0334-4C9B-B476-C88F52833334}"/>
              </a:ext>
            </a:extLst>
          </p:cNvPr>
          <p:cNvSpPr/>
          <p:nvPr/>
        </p:nvSpPr>
        <p:spPr>
          <a:xfrm flipH="1">
            <a:off x="1419225" y="1855827"/>
            <a:ext cx="6038849" cy="695325"/>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9BBC157F-90A7-4E63-B11B-B4EF66AD23F9}"/>
              </a:ext>
            </a:extLst>
          </p:cNvPr>
          <p:cNvSpPr txBox="1"/>
          <p:nvPr/>
        </p:nvSpPr>
        <p:spPr>
          <a:xfrm>
            <a:off x="2924172" y="1978105"/>
            <a:ext cx="3028954" cy="369332"/>
          </a:xfrm>
          <a:prstGeom prst="rect">
            <a:avLst/>
          </a:prstGeom>
          <a:noFill/>
        </p:spPr>
        <p:txBody>
          <a:bodyPr wrap="square" rtlCol="0">
            <a:spAutoFit/>
          </a:bodyPr>
          <a:lstStyle/>
          <a:p>
            <a:pPr algn="ctr"/>
            <a:r>
              <a:rPr lang="en-US" dirty="0"/>
              <a:t>Repeat until data stabilizes</a:t>
            </a:r>
          </a:p>
        </p:txBody>
      </p:sp>
      <p:pic>
        <p:nvPicPr>
          <p:cNvPr id="14" name="Picture 13">
            <a:extLst>
              <a:ext uri="{FF2B5EF4-FFF2-40B4-BE49-F238E27FC236}">
                <a16:creationId xmlns:a16="http://schemas.microsoft.com/office/drawing/2014/main" id="{D111291E-31D6-4DE7-971A-D3610BDDD07F}"/>
              </a:ext>
            </a:extLst>
          </p:cNvPr>
          <p:cNvPicPr>
            <a:picLocks noChangeAspect="1"/>
          </p:cNvPicPr>
          <p:nvPr/>
        </p:nvPicPr>
        <p:blipFill>
          <a:blip r:embed="rId5"/>
          <a:stretch>
            <a:fillRect/>
          </a:stretch>
        </p:blipFill>
        <p:spPr>
          <a:xfrm>
            <a:off x="809628" y="4200525"/>
            <a:ext cx="3486150" cy="2019300"/>
          </a:xfrm>
          <a:prstGeom prst="rect">
            <a:avLst/>
          </a:prstGeom>
        </p:spPr>
      </p:pic>
      <p:pic>
        <p:nvPicPr>
          <p:cNvPr id="16" name="Picture 15">
            <a:extLst>
              <a:ext uri="{FF2B5EF4-FFF2-40B4-BE49-F238E27FC236}">
                <a16:creationId xmlns:a16="http://schemas.microsoft.com/office/drawing/2014/main" id="{4009AEE0-BD76-476F-8FA4-BEECEAEF4816}"/>
              </a:ext>
            </a:extLst>
          </p:cNvPr>
          <p:cNvPicPr>
            <a:picLocks noChangeAspect="1"/>
          </p:cNvPicPr>
          <p:nvPr/>
        </p:nvPicPr>
        <p:blipFill>
          <a:blip r:embed="rId6"/>
          <a:stretch>
            <a:fillRect/>
          </a:stretch>
        </p:blipFill>
        <p:spPr>
          <a:xfrm>
            <a:off x="4791079" y="4200525"/>
            <a:ext cx="3019425" cy="2057400"/>
          </a:xfrm>
          <a:prstGeom prst="rect">
            <a:avLst/>
          </a:prstGeom>
        </p:spPr>
      </p:pic>
      <p:pic>
        <p:nvPicPr>
          <p:cNvPr id="6" name="Audio 5">
            <a:hlinkClick r:id="" action="ppaction://media"/>
            <a:extLst>
              <a:ext uri="{FF2B5EF4-FFF2-40B4-BE49-F238E27FC236}">
                <a16:creationId xmlns:a16="http://schemas.microsoft.com/office/drawing/2014/main" id="{AA42D2F3-2C5B-4E21-A05A-5620C492514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8525689"/>
      </p:ext>
    </p:extLst>
  </p:cSld>
  <p:clrMapOvr>
    <a:masterClrMapping/>
  </p:clrMapOvr>
  <mc:AlternateContent xmlns:mc="http://schemas.openxmlformats.org/markup-compatibility/2006">
    <mc:Choice xmlns:p14="http://schemas.microsoft.com/office/powerpoint/2010/main" Requires="p14">
      <p:transition spd="slow" p14:dur="2000" advTm="81913"/>
    </mc:Choice>
    <mc:Fallback>
      <p:transition spd="slow" advTm="81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5D55941-5515-410D-94E7-D74EF2EE48E8}"/>
              </a:ext>
            </a:extLst>
          </p:cNvPr>
          <p:cNvSpPr>
            <a:spLocks noGrp="1"/>
          </p:cNvSpPr>
          <p:nvPr>
            <p:ph type="ctrTitle"/>
          </p:nvPr>
        </p:nvSpPr>
        <p:spPr>
          <a:xfrm>
            <a:off x="0" y="871269"/>
            <a:ext cx="9033164" cy="1380225"/>
          </a:xfrm>
        </p:spPr>
        <p:txBody>
          <a:bodyPr anchor="t"/>
          <a:lstStyle/>
          <a:p>
            <a:pPr eaLnBrk="1" hangingPunct="1"/>
            <a:r>
              <a:rPr lang="en-US" altLang="en-US" sz="4800" b="1" dirty="0">
                <a:solidFill>
                  <a:srgbClr val="002060"/>
                </a:solidFill>
              </a:rPr>
              <a:t>Baseline Models</a:t>
            </a:r>
            <a:endParaRPr lang="en-US" altLang="en-US" sz="4800" dirty="0">
              <a:solidFill>
                <a:srgbClr val="002060"/>
              </a:solidFill>
            </a:endParaRPr>
          </a:p>
        </p:txBody>
      </p:sp>
      <p:sp>
        <p:nvSpPr>
          <p:cNvPr id="3" name="Title 1">
            <a:extLst>
              <a:ext uri="{FF2B5EF4-FFF2-40B4-BE49-F238E27FC236}">
                <a16:creationId xmlns:a16="http://schemas.microsoft.com/office/drawing/2014/main" id="{A95D7B06-A845-4A6B-84B3-8272649A6063}"/>
              </a:ext>
            </a:extLst>
          </p:cNvPr>
          <p:cNvSpPr txBox="1">
            <a:spLocks/>
          </p:cNvSpPr>
          <p:nvPr/>
        </p:nvSpPr>
        <p:spPr bwMode="auto">
          <a:xfrm>
            <a:off x="685800" y="1790700"/>
            <a:ext cx="77724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j-cs"/>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685800" indent="-685800" algn="l" eaLnBrk="1" hangingPunct="1">
              <a:spcAft>
                <a:spcPts val="600"/>
              </a:spcAft>
              <a:buFont typeface="Arial" panose="020B0604020202020204" pitchFamily="34" charset="0"/>
              <a:buChar char="•"/>
            </a:pPr>
            <a:r>
              <a:rPr lang="en-US" sz="2400" dirty="0"/>
              <a:t>Random stock on random day</a:t>
            </a:r>
          </a:p>
          <a:p>
            <a:pPr marL="685800" indent="-685800" algn="l" eaLnBrk="1" hangingPunct="1">
              <a:spcAft>
                <a:spcPts val="600"/>
              </a:spcAft>
              <a:buFont typeface="Arial" panose="020B0604020202020204" pitchFamily="34" charset="0"/>
              <a:buChar char="•"/>
            </a:pPr>
            <a:r>
              <a:rPr lang="en-US" sz="2400" dirty="0"/>
              <a:t>Invest in Market on random day</a:t>
            </a:r>
          </a:p>
          <a:p>
            <a:pPr algn="l" eaLnBrk="1" hangingPunct="1">
              <a:spcAft>
                <a:spcPts val="600"/>
              </a:spcAft>
            </a:pPr>
            <a:endParaRPr lang="en-US" sz="2400" dirty="0"/>
          </a:p>
          <a:p>
            <a:pPr algn="l" eaLnBrk="1" hangingPunct="1">
              <a:spcAft>
                <a:spcPts val="600"/>
              </a:spcAft>
            </a:pPr>
            <a:endParaRPr lang="en-US" sz="2400" dirty="0"/>
          </a:p>
        </p:txBody>
      </p:sp>
      <p:sp>
        <p:nvSpPr>
          <p:cNvPr id="4" name="Rectangle 3">
            <a:extLst>
              <a:ext uri="{FF2B5EF4-FFF2-40B4-BE49-F238E27FC236}">
                <a16:creationId xmlns:a16="http://schemas.microsoft.com/office/drawing/2014/main" id="{6F05C14B-CF5F-4564-8C4A-1072A1989CFA}"/>
              </a:ext>
            </a:extLst>
          </p:cNvPr>
          <p:cNvSpPr/>
          <p:nvPr/>
        </p:nvSpPr>
        <p:spPr>
          <a:xfrm>
            <a:off x="7440706" y="493059"/>
            <a:ext cx="1631576" cy="28687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highlight>
                <a:srgbClr val="000000"/>
              </a:highlight>
            </a:endParaRPr>
          </a:p>
        </p:txBody>
      </p:sp>
      <p:pic>
        <p:nvPicPr>
          <p:cNvPr id="13" name="Picture 12">
            <a:extLst>
              <a:ext uri="{FF2B5EF4-FFF2-40B4-BE49-F238E27FC236}">
                <a16:creationId xmlns:a16="http://schemas.microsoft.com/office/drawing/2014/main" id="{083FEB1F-F3A5-4AC2-A1B9-A7A2194D9B9B}"/>
              </a:ext>
            </a:extLst>
          </p:cNvPr>
          <p:cNvPicPr>
            <a:picLocks noChangeAspect="1"/>
          </p:cNvPicPr>
          <p:nvPr/>
        </p:nvPicPr>
        <p:blipFill>
          <a:blip r:embed="rId5"/>
          <a:stretch>
            <a:fillRect/>
          </a:stretch>
        </p:blipFill>
        <p:spPr>
          <a:xfrm>
            <a:off x="5553334" y="3048000"/>
            <a:ext cx="2978828" cy="3441214"/>
          </a:xfrm>
          <a:prstGeom prst="rect">
            <a:avLst/>
          </a:prstGeom>
        </p:spPr>
      </p:pic>
      <p:pic>
        <p:nvPicPr>
          <p:cNvPr id="14" name="Picture 13">
            <a:extLst>
              <a:ext uri="{FF2B5EF4-FFF2-40B4-BE49-F238E27FC236}">
                <a16:creationId xmlns:a16="http://schemas.microsoft.com/office/drawing/2014/main" id="{7E6E01B8-8260-4475-B3CB-51FC5C180C1D}"/>
              </a:ext>
            </a:extLst>
          </p:cNvPr>
          <p:cNvPicPr>
            <a:picLocks/>
          </p:cNvPicPr>
          <p:nvPr/>
        </p:nvPicPr>
        <p:blipFill>
          <a:blip r:embed="rId6"/>
          <a:stretch>
            <a:fillRect/>
          </a:stretch>
        </p:blipFill>
        <p:spPr>
          <a:xfrm>
            <a:off x="152402" y="3048000"/>
            <a:ext cx="2599012" cy="3441214"/>
          </a:xfrm>
          <a:prstGeom prst="rect">
            <a:avLst/>
          </a:prstGeom>
        </p:spPr>
      </p:pic>
      <p:pic>
        <p:nvPicPr>
          <p:cNvPr id="15" name="Picture 14">
            <a:extLst>
              <a:ext uri="{FF2B5EF4-FFF2-40B4-BE49-F238E27FC236}">
                <a16:creationId xmlns:a16="http://schemas.microsoft.com/office/drawing/2014/main" id="{8ED83752-CD32-4601-96B8-8D8B4CAE740F}"/>
              </a:ext>
            </a:extLst>
          </p:cNvPr>
          <p:cNvPicPr>
            <a:picLocks/>
          </p:cNvPicPr>
          <p:nvPr/>
        </p:nvPicPr>
        <p:blipFill>
          <a:blip r:embed="rId7"/>
          <a:stretch>
            <a:fillRect/>
          </a:stretch>
        </p:blipFill>
        <p:spPr>
          <a:xfrm>
            <a:off x="2763086" y="3048000"/>
            <a:ext cx="2816994" cy="3441214"/>
          </a:xfrm>
          <a:prstGeom prst="rect">
            <a:avLst/>
          </a:prstGeom>
        </p:spPr>
      </p:pic>
      <p:pic>
        <p:nvPicPr>
          <p:cNvPr id="6" name="Audio 5">
            <a:hlinkClick r:id="" action="ppaction://media"/>
            <a:extLst>
              <a:ext uri="{FF2B5EF4-FFF2-40B4-BE49-F238E27FC236}">
                <a16:creationId xmlns:a16="http://schemas.microsoft.com/office/drawing/2014/main" id="{B6FFEC06-9E01-4D2A-8419-B0CBEDBAFC6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66128433"/>
      </p:ext>
    </p:extLst>
  </p:cSld>
  <p:clrMapOvr>
    <a:masterClrMapping/>
  </p:clrMapOvr>
  <mc:AlternateContent xmlns:mc="http://schemas.openxmlformats.org/markup-compatibility/2006">
    <mc:Choice xmlns:p14="http://schemas.microsoft.com/office/powerpoint/2010/main" Requires="p14">
      <p:transition spd="slow" p14:dur="2000" advTm="87354"/>
    </mc:Choice>
    <mc:Fallback>
      <p:transition spd="slow" advTm="87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5D55941-5515-410D-94E7-D74EF2EE48E8}"/>
              </a:ext>
            </a:extLst>
          </p:cNvPr>
          <p:cNvSpPr>
            <a:spLocks noGrp="1"/>
          </p:cNvSpPr>
          <p:nvPr>
            <p:ph type="ctrTitle"/>
          </p:nvPr>
        </p:nvSpPr>
        <p:spPr>
          <a:xfrm>
            <a:off x="0" y="871269"/>
            <a:ext cx="9033164" cy="1380225"/>
          </a:xfrm>
        </p:spPr>
        <p:txBody>
          <a:bodyPr anchor="t"/>
          <a:lstStyle/>
          <a:p>
            <a:pPr eaLnBrk="1" hangingPunct="1"/>
            <a:r>
              <a:rPr lang="en-US" altLang="en-US" sz="4800" b="1" dirty="0">
                <a:solidFill>
                  <a:srgbClr val="002060"/>
                </a:solidFill>
              </a:rPr>
              <a:t>Expected Return Model</a:t>
            </a:r>
            <a:endParaRPr lang="en-US" altLang="en-US" sz="4800" dirty="0">
              <a:solidFill>
                <a:srgbClr val="002060"/>
              </a:solidFill>
            </a:endParaRPr>
          </a:p>
        </p:txBody>
      </p:sp>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A95D7B06-A845-4A6B-84B3-8272649A6063}"/>
                  </a:ext>
                </a:extLst>
              </p:cNvPr>
              <p:cNvSpPr txBox="1">
                <a:spLocks/>
              </p:cNvSpPr>
              <p:nvPr/>
            </p:nvSpPr>
            <p:spPr bwMode="auto">
              <a:xfrm>
                <a:off x="685800" y="1790700"/>
                <a:ext cx="7772400" cy="12573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j-cs"/>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685800" indent="-685800" algn="l" eaLnBrk="1" hangingPunct="1">
                  <a:spcAft>
                    <a:spcPts val="600"/>
                  </a:spcAft>
                  <a:buFont typeface="Arial" panose="020B0604020202020204" pitchFamily="34" charset="0"/>
                  <a:buChar char="•"/>
                </a:pPr>
                <a:r>
                  <a:rPr lang="en-US" sz="2400" dirty="0"/>
                  <a:t>Expected return of the stock based on historical data</a:t>
                </a:r>
              </a:p>
              <a:p>
                <a:pPr algn="l" eaLnBrk="1" hangingPunct="1">
                  <a:spcAft>
                    <a:spcPts val="6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nary>
                        <m:naryPr>
                          <m:chr m:val="∑"/>
                          <m:subHide m:val="on"/>
                          <m:supHide m:val="on"/>
                          <m:ctrlPr>
                            <a:rPr lang="en-US" sz="2400" b="0" i="1" smtClean="0">
                              <a:latin typeface="Cambria Math" panose="02040503050406030204" pitchFamily="18" charset="0"/>
                            </a:rPr>
                          </m:ctrlPr>
                        </m:naryP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𝑖</m:t>
                              </m:r>
                            </m:sub>
                          </m:sSub>
                        </m:e>
                      </m:nary>
                    </m:oMath>
                  </m:oMathPara>
                </a14:m>
                <a:endParaRPr lang="en-US" sz="2400" dirty="0"/>
              </a:p>
              <a:p>
                <a:pPr algn="l" eaLnBrk="1" hangingPunct="1">
                  <a:spcAft>
                    <a:spcPts val="600"/>
                  </a:spcAft>
                </a:pPr>
                <a:endParaRPr lang="en-US" sz="2400" dirty="0"/>
              </a:p>
              <a:p>
                <a:pPr algn="l" eaLnBrk="1" hangingPunct="1">
                  <a:spcAft>
                    <a:spcPts val="600"/>
                  </a:spcAft>
                </a:pPr>
                <a:endParaRPr lang="en-US" sz="2400" dirty="0"/>
              </a:p>
            </p:txBody>
          </p:sp>
        </mc:Choice>
        <mc:Fallback xmlns="">
          <p:sp>
            <p:nvSpPr>
              <p:cNvPr id="3" name="Title 1">
                <a:extLst>
                  <a:ext uri="{FF2B5EF4-FFF2-40B4-BE49-F238E27FC236}">
                    <a16:creationId xmlns:a16="http://schemas.microsoft.com/office/drawing/2014/main" id="{A95D7B06-A845-4A6B-84B3-8272649A6063}"/>
                  </a:ext>
                </a:extLst>
              </p:cNvPr>
              <p:cNvSpPr txBox="1">
                <a:spLocks noRot="1" noChangeAspect="1" noMove="1" noResize="1" noEditPoints="1" noAdjustHandles="1" noChangeArrowheads="1" noChangeShapeType="1" noTextEdit="1"/>
              </p:cNvSpPr>
              <p:nvPr/>
            </p:nvSpPr>
            <p:spPr bwMode="auto">
              <a:xfrm>
                <a:off x="685800" y="1790700"/>
                <a:ext cx="7772400" cy="1257300"/>
              </a:xfrm>
              <a:prstGeom prst="rect">
                <a:avLst/>
              </a:prstGeom>
              <a:blipFill>
                <a:blip r:embed="rId5"/>
                <a:stretch>
                  <a:fillRect l="-1098" t="-388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4" name="Rectangle 3">
            <a:extLst>
              <a:ext uri="{FF2B5EF4-FFF2-40B4-BE49-F238E27FC236}">
                <a16:creationId xmlns:a16="http://schemas.microsoft.com/office/drawing/2014/main" id="{6F05C14B-CF5F-4564-8C4A-1072A1989CFA}"/>
              </a:ext>
            </a:extLst>
          </p:cNvPr>
          <p:cNvSpPr/>
          <p:nvPr/>
        </p:nvSpPr>
        <p:spPr>
          <a:xfrm>
            <a:off x="7440706" y="493059"/>
            <a:ext cx="1631576" cy="28687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highlight>
                <a:srgbClr val="000000"/>
              </a:highlight>
            </a:endParaRPr>
          </a:p>
        </p:txBody>
      </p:sp>
      <p:pic>
        <p:nvPicPr>
          <p:cNvPr id="6" name="Picture 5">
            <a:extLst>
              <a:ext uri="{FF2B5EF4-FFF2-40B4-BE49-F238E27FC236}">
                <a16:creationId xmlns:a16="http://schemas.microsoft.com/office/drawing/2014/main" id="{98AD565F-E91D-406C-87F0-77D49EB02330}"/>
              </a:ext>
            </a:extLst>
          </p:cNvPr>
          <p:cNvPicPr>
            <a:picLocks noChangeAspect="1"/>
          </p:cNvPicPr>
          <p:nvPr/>
        </p:nvPicPr>
        <p:blipFill>
          <a:blip r:embed="rId6"/>
          <a:stretch>
            <a:fillRect/>
          </a:stretch>
        </p:blipFill>
        <p:spPr>
          <a:xfrm>
            <a:off x="276559" y="3048000"/>
            <a:ext cx="4988427" cy="3441214"/>
          </a:xfrm>
          <a:prstGeom prst="rect">
            <a:avLst/>
          </a:prstGeom>
        </p:spPr>
      </p:pic>
      <p:pic>
        <p:nvPicPr>
          <p:cNvPr id="7" name="Picture 6">
            <a:extLst>
              <a:ext uri="{FF2B5EF4-FFF2-40B4-BE49-F238E27FC236}">
                <a16:creationId xmlns:a16="http://schemas.microsoft.com/office/drawing/2014/main" id="{166783DF-1278-4C53-87FD-D52ACD40FC6C}"/>
              </a:ext>
            </a:extLst>
          </p:cNvPr>
          <p:cNvPicPr>
            <a:picLocks noChangeAspect="1"/>
          </p:cNvPicPr>
          <p:nvPr/>
        </p:nvPicPr>
        <p:blipFill>
          <a:blip r:embed="rId7"/>
          <a:stretch>
            <a:fillRect/>
          </a:stretch>
        </p:blipFill>
        <p:spPr>
          <a:xfrm>
            <a:off x="5587525" y="3048000"/>
            <a:ext cx="2978828" cy="3441214"/>
          </a:xfrm>
          <a:prstGeom prst="rect">
            <a:avLst/>
          </a:prstGeom>
        </p:spPr>
      </p:pic>
      <p:pic>
        <p:nvPicPr>
          <p:cNvPr id="9" name="Audio 8">
            <a:hlinkClick r:id="" action="ppaction://media"/>
            <a:extLst>
              <a:ext uri="{FF2B5EF4-FFF2-40B4-BE49-F238E27FC236}">
                <a16:creationId xmlns:a16="http://schemas.microsoft.com/office/drawing/2014/main" id="{9A93F529-EC1B-40B1-8E4E-85B8213C436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76400103"/>
      </p:ext>
    </p:extLst>
  </p:cSld>
  <p:clrMapOvr>
    <a:masterClrMapping/>
  </p:clrMapOvr>
  <mc:AlternateContent xmlns:mc="http://schemas.openxmlformats.org/markup-compatibility/2006">
    <mc:Choice xmlns:p14="http://schemas.microsoft.com/office/powerpoint/2010/main" Requires="p14">
      <p:transition spd="slow" p14:dur="2000" advTm="66807"/>
    </mc:Choice>
    <mc:Fallback>
      <p:transition spd="slow" advTm="66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5D55941-5515-410D-94E7-D74EF2EE48E8}"/>
              </a:ext>
            </a:extLst>
          </p:cNvPr>
          <p:cNvSpPr>
            <a:spLocks noGrp="1"/>
          </p:cNvSpPr>
          <p:nvPr>
            <p:ph type="ctrTitle"/>
          </p:nvPr>
        </p:nvSpPr>
        <p:spPr>
          <a:xfrm>
            <a:off x="0" y="871269"/>
            <a:ext cx="9033164" cy="1380225"/>
          </a:xfrm>
        </p:spPr>
        <p:txBody>
          <a:bodyPr anchor="t"/>
          <a:lstStyle/>
          <a:p>
            <a:pPr eaLnBrk="1" hangingPunct="1"/>
            <a:r>
              <a:rPr lang="en-US" altLang="en-US" sz="4800" b="1" dirty="0">
                <a:solidFill>
                  <a:srgbClr val="002060"/>
                </a:solidFill>
              </a:rPr>
              <a:t>Sharpe-ratio Model</a:t>
            </a:r>
            <a:endParaRPr lang="en-US" altLang="en-US" sz="4800" dirty="0">
              <a:solidFill>
                <a:srgbClr val="002060"/>
              </a:solidFill>
            </a:endParaRPr>
          </a:p>
        </p:txBody>
      </p:sp>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A95D7B06-A845-4A6B-84B3-8272649A6063}"/>
                  </a:ext>
                </a:extLst>
              </p:cNvPr>
              <p:cNvSpPr txBox="1">
                <a:spLocks/>
              </p:cNvSpPr>
              <p:nvPr/>
            </p:nvSpPr>
            <p:spPr bwMode="auto">
              <a:xfrm>
                <a:off x="685800" y="1790700"/>
                <a:ext cx="7772400" cy="12573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j-cs"/>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685800" indent="-685800" algn="l" eaLnBrk="1" hangingPunct="1">
                  <a:spcAft>
                    <a:spcPts val="600"/>
                  </a:spcAft>
                  <a:buFont typeface="Arial" panose="020B0604020202020204" pitchFamily="34" charset="0"/>
                  <a:buChar char="•"/>
                </a:pPr>
                <a:r>
                  <a:rPr lang="en-US" sz="2400" dirty="0"/>
                  <a:t>The Sharpe-ratio is the risk-premium per volatility</a:t>
                </a:r>
              </a:p>
              <a:p>
                <a:pPr eaLnBrk="1" hangingPunct="1">
                  <a:spcAft>
                    <a:spcPts val="600"/>
                  </a:spcAft>
                </a:pPr>
                <a:r>
                  <a:rPr lang="en-US" sz="2400" dirty="0"/>
                  <a:t> </a:t>
                </a:r>
                <a14:m>
                  <m:oMath xmlns:m="http://schemas.openxmlformats.org/officeDocument/2006/math">
                    <m:f>
                      <m:fPr>
                        <m:ctrlPr>
                          <a:rPr lang="en-US" sz="2400" b="0" i="1" smtClean="0">
                            <a:latin typeface="Cambria Math" panose="02040503050406030204" pitchFamily="18" charset="0"/>
                          </a:rPr>
                        </m:ctrlPr>
                      </m:fPr>
                      <m:num>
                        <m:r>
                          <m:rPr>
                            <m:sty m:val="p"/>
                          </m:rPr>
                          <a:rPr lang="en-US" sz="2400" b="0" i="1" smtClean="0">
                            <a:latin typeface="Cambria Math" panose="02040503050406030204" pitchFamily="18" charset="0"/>
                          </a:rPr>
                          <m:t>E</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𝑓</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𝜎</m:t>
                            </m:r>
                          </m:e>
                          <m:sub>
                            <m:r>
                              <a:rPr lang="en-US" sz="2400" b="0" i="1" smtClean="0">
                                <a:latin typeface="Cambria Math" panose="02040503050406030204" pitchFamily="18" charset="0"/>
                              </a:rPr>
                              <m:t>𝑖</m:t>
                            </m:r>
                          </m:sub>
                        </m:sSub>
                      </m:den>
                    </m:f>
                  </m:oMath>
                </a14:m>
                <a:endParaRPr lang="en-US" sz="2400" dirty="0"/>
              </a:p>
              <a:p>
                <a:pPr algn="l" eaLnBrk="1" hangingPunct="1">
                  <a:spcAft>
                    <a:spcPts val="600"/>
                  </a:spcAft>
                </a:pPr>
                <a:endParaRPr lang="en-US" sz="2400" dirty="0"/>
              </a:p>
              <a:p>
                <a:pPr algn="l" eaLnBrk="1" hangingPunct="1">
                  <a:spcAft>
                    <a:spcPts val="600"/>
                  </a:spcAft>
                </a:pPr>
                <a:endParaRPr lang="en-US" sz="2400" dirty="0"/>
              </a:p>
            </p:txBody>
          </p:sp>
        </mc:Choice>
        <mc:Fallback xmlns="">
          <p:sp>
            <p:nvSpPr>
              <p:cNvPr id="3" name="Title 1">
                <a:extLst>
                  <a:ext uri="{FF2B5EF4-FFF2-40B4-BE49-F238E27FC236}">
                    <a16:creationId xmlns:a16="http://schemas.microsoft.com/office/drawing/2014/main" id="{A95D7B06-A845-4A6B-84B3-8272649A6063}"/>
                  </a:ext>
                </a:extLst>
              </p:cNvPr>
              <p:cNvSpPr txBox="1">
                <a:spLocks noRot="1" noChangeAspect="1" noMove="1" noResize="1" noEditPoints="1" noAdjustHandles="1" noChangeArrowheads="1" noChangeShapeType="1" noTextEdit="1"/>
              </p:cNvSpPr>
              <p:nvPr/>
            </p:nvSpPr>
            <p:spPr bwMode="auto">
              <a:xfrm>
                <a:off x="685800" y="1790700"/>
                <a:ext cx="7772400" cy="1257300"/>
              </a:xfrm>
              <a:prstGeom prst="rect">
                <a:avLst/>
              </a:prstGeom>
              <a:blipFill>
                <a:blip r:embed="rId5"/>
                <a:stretch>
                  <a:fillRect l="-1098" t="-388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4" name="Rectangle 3">
            <a:extLst>
              <a:ext uri="{FF2B5EF4-FFF2-40B4-BE49-F238E27FC236}">
                <a16:creationId xmlns:a16="http://schemas.microsoft.com/office/drawing/2014/main" id="{6F05C14B-CF5F-4564-8C4A-1072A1989CFA}"/>
              </a:ext>
            </a:extLst>
          </p:cNvPr>
          <p:cNvSpPr/>
          <p:nvPr/>
        </p:nvSpPr>
        <p:spPr>
          <a:xfrm>
            <a:off x="7440706" y="493059"/>
            <a:ext cx="1631576" cy="28687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highlight>
                <a:srgbClr val="000000"/>
              </a:highlight>
            </a:endParaRPr>
          </a:p>
        </p:txBody>
      </p:sp>
      <p:pic>
        <p:nvPicPr>
          <p:cNvPr id="2" name="Picture 1">
            <a:extLst>
              <a:ext uri="{FF2B5EF4-FFF2-40B4-BE49-F238E27FC236}">
                <a16:creationId xmlns:a16="http://schemas.microsoft.com/office/drawing/2014/main" id="{C0C527E5-49EB-496B-8C9B-35D296962D9E}"/>
              </a:ext>
            </a:extLst>
          </p:cNvPr>
          <p:cNvPicPr>
            <a:picLocks noChangeAspect="1"/>
          </p:cNvPicPr>
          <p:nvPr/>
        </p:nvPicPr>
        <p:blipFill>
          <a:blip r:embed="rId6"/>
          <a:stretch>
            <a:fillRect/>
          </a:stretch>
        </p:blipFill>
        <p:spPr>
          <a:xfrm>
            <a:off x="5589206" y="3043506"/>
            <a:ext cx="2978828" cy="3441214"/>
          </a:xfrm>
          <a:prstGeom prst="rect">
            <a:avLst/>
          </a:prstGeom>
        </p:spPr>
      </p:pic>
      <p:pic>
        <p:nvPicPr>
          <p:cNvPr id="5" name="Picture 4">
            <a:extLst>
              <a:ext uri="{FF2B5EF4-FFF2-40B4-BE49-F238E27FC236}">
                <a16:creationId xmlns:a16="http://schemas.microsoft.com/office/drawing/2014/main" id="{7C89AA98-F8A6-4D49-A2C6-35F24CEDC419}"/>
              </a:ext>
            </a:extLst>
          </p:cNvPr>
          <p:cNvPicPr>
            <a:picLocks noChangeAspect="1"/>
          </p:cNvPicPr>
          <p:nvPr/>
        </p:nvPicPr>
        <p:blipFill>
          <a:blip r:embed="rId7"/>
          <a:stretch>
            <a:fillRect/>
          </a:stretch>
        </p:blipFill>
        <p:spPr>
          <a:xfrm>
            <a:off x="276559" y="3048000"/>
            <a:ext cx="4988427" cy="3441214"/>
          </a:xfrm>
          <a:prstGeom prst="rect">
            <a:avLst/>
          </a:prstGeom>
        </p:spPr>
      </p:pic>
      <p:pic>
        <p:nvPicPr>
          <p:cNvPr id="6" name="Audio 5">
            <a:hlinkClick r:id="" action="ppaction://media"/>
            <a:extLst>
              <a:ext uri="{FF2B5EF4-FFF2-40B4-BE49-F238E27FC236}">
                <a16:creationId xmlns:a16="http://schemas.microsoft.com/office/drawing/2014/main" id="{D7D611E4-CCEA-47BD-B6F2-7C6C97A2FBC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2404314"/>
      </p:ext>
    </p:extLst>
  </p:cSld>
  <p:clrMapOvr>
    <a:masterClrMapping/>
  </p:clrMapOvr>
  <mc:AlternateContent xmlns:mc="http://schemas.openxmlformats.org/markup-compatibility/2006">
    <mc:Choice xmlns:p14="http://schemas.microsoft.com/office/powerpoint/2010/main" Requires="p14">
      <p:transition spd="slow" p14:dur="2000" advTm="55578"/>
    </mc:Choice>
    <mc:Fallback>
      <p:transition spd="slow" advTm="555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5D55941-5515-410D-94E7-D74EF2EE48E8}"/>
              </a:ext>
            </a:extLst>
          </p:cNvPr>
          <p:cNvSpPr>
            <a:spLocks noGrp="1"/>
          </p:cNvSpPr>
          <p:nvPr>
            <p:ph type="ctrTitle"/>
          </p:nvPr>
        </p:nvSpPr>
        <p:spPr>
          <a:xfrm>
            <a:off x="0" y="871269"/>
            <a:ext cx="9033164" cy="1380225"/>
          </a:xfrm>
        </p:spPr>
        <p:txBody>
          <a:bodyPr anchor="t"/>
          <a:lstStyle/>
          <a:p>
            <a:pPr eaLnBrk="1" hangingPunct="1"/>
            <a:r>
              <a:rPr lang="en-US" altLang="en-US" sz="4800" b="1" dirty="0">
                <a:solidFill>
                  <a:srgbClr val="002060"/>
                </a:solidFill>
              </a:rPr>
              <a:t>Beta Model</a:t>
            </a:r>
            <a:endParaRPr lang="en-US" altLang="en-US" sz="4800" dirty="0">
              <a:solidFill>
                <a:srgbClr val="002060"/>
              </a:solidFill>
            </a:endParaRPr>
          </a:p>
        </p:txBody>
      </p:sp>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A95D7B06-A845-4A6B-84B3-8272649A6063}"/>
                  </a:ext>
                </a:extLst>
              </p:cNvPr>
              <p:cNvSpPr txBox="1">
                <a:spLocks/>
              </p:cNvSpPr>
              <p:nvPr/>
            </p:nvSpPr>
            <p:spPr bwMode="auto">
              <a:xfrm>
                <a:off x="685800" y="1790700"/>
                <a:ext cx="7772400" cy="12573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j-cs"/>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685800" indent="-685800" algn="l" eaLnBrk="1" hangingPunct="1">
                  <a:spcAft>
                    <a:spcPts val="600"/>
                  </a:spcAft>
                  <a:buFont typeface="Arial" panose="020B0604020202020204" pitchFamily="34" charset="0"/>
                  <a:buChar char="•"/>
                </a:pPr>
                <a:r>
                  <a:rPr lang="en-US" sz="2400" dirty="0"/>
                  <a:t>The Beta, is a measure of the systematic risk of an asset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𝑖</m:t>
                        </m:r>
                      </m:sub>
                    </m:sSub>
                    <m:r>
                      <a:rPr lang="en-US" sz="2400" i="1">
                        <a:latin typeface="Cambria Math" panose="02040503050406030204" pitchFamily="18" charset="0"/>
                      </a:rPr>
                      <m:t>=</m:t>
                    </m:r>
                    <m:f>
                      <m:fPr>
                        <m:ctrlPr>
                          <a:rPr lang="en-US" sz="2400" i="1">
                            <a:latin typeface="Cambria Math" panose="02040503050406030204" pitchFamily="18" charset="0"/>
                          </a:rPr>
                        </m:ctrlPr>
                      </m:fPr>
                      <m:num>
                        <m:r>
                          <m:rPr>
                            <m:sty m:val="p"/>
                          </m:rPr>
                          <a:rPr lang="en-US" sz="2400">
                            <a:latin typeface="Cambria Math" panose="02040503050406030204" pitchFamily="18" charset="0"/>
                          </a:rPr>
                          <m:t>Cov</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𝑀𝑘𝑡</m:t>
                                </m:r>
                              </m:sub>
                            </m:sSub>
                          </m:e>
                        </m:d>
                      </m:num>
                      <m:den>
                        <m:r>
                          <m:rPr>
                            <m:sty m:val="p"/>
                          </m:rPr>
                          <a:rPr lang="en-US" sz="2400">
                            <a:latin typeface="Cambria Math" panose="02040503050406030204" pitchFamily="18" charset="0"/>
                          </a:rPr>
                          <m:t>Var</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𝑀𝑘𝑡</m:t>
                                </m:r>
                              </m:sub>
                            </m:sSub>
                          </m:e>
                        </m:d>
                      </m:den>
                    </m:f>
                    <m:r>
                      <a:rPr lang="en-US" sz="2400" i="1">
                        <a:latin typeface="Cambria Math" panose="02040503050406030204" pitchFamily="18" charset="0"/>
                      </a:rPr>
                      <m:t>=</m:t>
                    </m:r>
                    <m:f>
                      <m:fPr>
                        <m:ctrlPr>
                          <a:rPr lang="en-US" sz="2400" i="1">
                            <a:latin typeface="Cambria Math" panose="02040503050406030204" pitchFamily="18" charset="0"/>
                          </a:rPr>
                        </m:ctrlPr>
                      </m:fPr>
                      <m:num>
                        <m:r>
                          <m:rPr>
                            <m:sty m:val="p"/>
                          </m:rPr>
                          <a:rPr lang="en-US" sz="2400">
                            <a:latin typeface="Cambria Math" panose="02040503050406030204" pitchFamily="18" charset="0"/>
                          </a:rPr>
                          <m:t>Change</m:t>
                        </m:r>
                        <m:r>
                          <a:rPr lang="en-US" sz="2400">
                            <a:latin typeface="Cambria Math" panose="02040503050406030204" pitchFamily="18" charset="0"/>
                          </a:rPr>
                          <m:t> </m:t>
                        </m:r>
                        <m:r>
                          <m:rPr>
                            <m:sty m:val="p"/>
                          </m:rPr>
                          <a:rPr lang="en-US" sz="2400">
                            <a:latin typeface="Cambria Math" panose="02040503050406030204" pitchFamily="18" charset="0"/>
                          </a:rPr>
                          <m:t>in</m:t>
                        </m:r>
                        <m:r>
                          <a:rPr lang="en-US" sz="2400">
                            <a:latin typeface="Cambria Math" panose="02040503050406030204" pitchFamily="18" charset="0"/>
                          </a:rPr>
                          <m:t> </m:t>
                        </m:r>
                        <m:r>
                          <m:rPr>
                            <m:sty m:val="p"/>
                          </m:rPr>
                          <a:rPr lang="en-US" sz="2400">
                            <a:latin typeface="Cambria Math" panose="02040503050406030204" pitchFamily="18" charset="0"/>
                          </a:rPr>
                          <m:t>Return</m:t>
                        </m:r>
                        <m:r>
                          <a:rPr lang="en-US" sz="2400">
                            <a:latin typeface="Cambria Math" panose="02040503050406030204" pitchFamily="18" charset="0"/>
                          </a:rPr>
                          <m:t> </m:t>
                        </m:r>
                        <m:r>
                          <m:rPr>
                            <m:sty m:val="p"/>
                          </m:rPr>
                          <a:rPr lang="en-US" sz="2400">
                            <a:latin typeface="Cambria Math" panose="02040503050406030204" pitchFamily="18" charset="0"/>
                          </a:rPr>
                          <m:t>of</m:t>
                        </m:r>
                        <m:r>
                          <a:rPr lang="en-US" sz="2400">
                            <a:latin typeface="Cambria Math" panose="02040503050406030204" pitchFamily="18" charset="0"/>
                          </a:rPr>
                          <m:t> </m:t>
                        </m:r>
                        <m:r>
                          <m:rPr>
                            <m:sty m:val="p"/>
                          </m:rPr>
                          <a:rPr lang="en-US" sz="2400">
                            <a:latin typeface="Cambria Math" panose="02040503050406030204" pitchFamily="18" charset="0"/>
                          </a:rPr>
                          <m:t>Stock</m:t>
                        </m:r>
                        <m:r>
                          <a:rPr lang="en-US" sz="2400" i="1">
                            <a:latin typeface="Cambria Math" panose="02040503050406030204" pitchFamily="18" charset="0"/>
                          </a:rPr>
                          <m:t> </m:t>
                        </m:r>
                        <m:r>
                          <a:rPr lang="en-US" sz="2400" i="1">
                            <a:latin typeface="Cambria Math" panose="02040503050406030204" pitchFamily="18" charset="0"/>
                          </a:rPr>
                          <m:t>𝑖</m:t>
                        </m:r>
                      </m:num>
                      <m:den>
                        <m:r>
                          <m:rPr>
                            <m:sty m:val="p"/>
                          </m:rPr>
                          <a:rPr lang="en-US" sz="2400">
                            <a:latin typeface="Cambria Math" panose="02040503050406030204" pitchFamily="18" charset="0"/>
                          </a:rPr>
                          <m:t>Change</m:t>
                        </m:r>
                        <m:r>
                          <a:rPr lang="en-US" sz="2400">
                            <a:latin typeface="Cambria Math" panose="02040503050406030204" pitchFamily="18" charset="0"/>
                          </a:rPr>
                          <m:t> </m:t>
                        </m:r>
                        <m:r>
                          <m:rPr>
                            <m:sty m:val="p"/>
                          </m:rPr>
                          <a:rPr lang="en-US" sz="2400">
                            <a:latin typeface="Cambria Math" panose="02040503050406030204" pitchFamily="18" charset="0"/>
                          </a:rPr>
                          <m:t>in</m:t>
                        </m:r>
                        <m:r>
                          <a:rPr lang="en-US" sz="2400">
                            <a:latin typeface="Cambria Math" panose="02040503050406030204" pitchFamily="18" charset="0"/>
                          </a:rPr>
                          <m:t> </m:t>
                        </m:r>
                        <m:r>
                          <m:rPr>
                            <m:sty m:val="p"/>
                          </m:rPr>
                          <a:rPr lang="en-US" sz="2400">
                            <a:latin typeface="Cambria Math" panose="02040503050406030204" pitchFamily="18" charset="0"/>
                          </a:rPr>
                          <m:t>Market</m:t>
                        </m:r>
                        <m:r>
                          <a:rPr lang="en-US" sz="2400">
                            <a:latin typeface="Cambria Math" panose="02040503050406030204" pitchFamily="18" charset="0"/>
                          </a:rPr>
                          <m:t> </m:t>
                        </m:r>
                        <m:r>
                          <m:rPr>
                            <m:sty m:val="p"/>
                          </m:rPr>
                          <a:rPr lang="en-US" sz="2400">
                            <a:latin typeface="Cambria Math" panose="02040503050406030204" pitchFamily="18" charset="0"/>
                          </a:rPr>
                          <m:t>Return</m:t>
                        </m:r>
                      </m:den>
                    </m:f>
                  </m:oMath>
                </a14:m>
                <a:endParaRPr lang="en-US" sz="2400" dirty="0"/>
              </a:p>
              <a:p>
                <a:pPr algn="l" eaLnBrk="1" hangingPunct="1">
                  <a:spcAft>
                    <a:spcPts val="600"/>
                  </a:spcAft>
                </a:pPr>
                <a:endParaRPr lang="en-US" sz="2400" dirty="0"/>
              </a:p>
              <a:p>
                <a:pPr algn="l" eaLnBrk="1" hangingPunct="1">
                  <a:spcAft>
                    <a:spcPts val="600"/>
                  </a:spcAft>
                </a:pPr>
                <a:endParaRPr lang="en-US" sz="2400" dirty="0"/>
              </a:p>
            </p:txBody>
          </p:sp>
        </mc:Choice>
        <mc:Fallback xmlns="">
          <p:sp>
            <p:nvSpPr>
              <p:cNvPr id="3" name="Title 1">
                <a:extLst>
                  <a:ext uri="{FF2B5EF4-FFF2-40B4-BE49-F238E27FC236}">
                    <a16:creationId xmlns:a16="http://schemas.microsoft.com/office/drawing/2014/main" id="{A95D7B06-A845-4A6B-84B3-8272649A6063}"/>
                  </a:ext>
                </a:extLst>
              </p:cNvPr>
              <p:cNvSpPr txBox="1">
                <a:spLocks noRot="1" noChangeAspect="1" noMove="1" noResize="1" noEditPoints="1" noAdjustHandles="1" noChangeArrowheads="1" noChangeShapeType="1" noTextEdit="1"/>
              </p:cNvSpPr>
              <p:nvPr/>
            </p:nvSpPr>
            <p:spPr bwMode="auto">
              <a:xfrm>
                <a:off x="685800" y="1790700"/>
                <a:ext cx="7772400" cy="1257300"/>
              </a:xfrm>
              <a:prstGeom prst="rect">
                <a:avLst/>
              </a:prstGeom>
              <a:blipFill>
                <a:blip r:embed="rId5"/>
                <a:stretch>
                  <a:fillRect l="-1098" t="-3883" r="-149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4" name="Rectangle 3">
            <a:extLst>
              <a:ext uri="{FF2B5EF4-FFF2-40B4-BE49-F238E27FC236}">
                <a16:creationId xmlns:a16="http://schemas.microsoft.com/office/drawing/2014/main" id="{6F05C14B-CF5F-4564-8C4A-1072A1989CFA}"/>
              </a:ext>
            </a:extLst>
          </p:cNvPr>
          <p:cNvSpPr/>
          <p:nvPr/>
        </p:nvSpPr>
        <p:spPr>
          <a:xfrm>
            <a:off x="7440706" y="493059"/>
            <a:ext cx="1631576" cy="28687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highlight>
                <a:srgbClr val="000000"/>
              </a:highlight>
            </a:endParaRPr>
          </a:p>
        </p:txBody>
      </p:sp>
      <p:pic>
        <p:nvPicPr>
          <p:cNvPr id="6" name="Picture 5">
            <a:extLst>
              <a:ext uri="{FF2B5EF4-FFF2-40B4-BE49-F238E27FC236}">
                <a16:creationId xmlns:a16="http://schemas.microsoft.com/office/drawing/2014/main" id="{D1063B7D-3210-4A2F-9CC3-611FCF0FA9F4}"/>
              </a:ext>
            </a:extLst>
          </p:cNvPr>
          <p:cNvPicPr>
            <a:picLocks noChangeAspect="1"/>
          </p:cNvPicPr>
          <p:nvPr/>
        </p:nvPicPr>
        <p:blipFill>
          <a:blip r:embed="rId6"/>
          <a:stretch>
            <a:fillRect/>
          </a:stretch>
        </p:blipFill>
        <p:spPr>
          <a:xfrm>
            <a:off x="257879" y="3043506"/>
            <a:ext cx="4988427" cy="3441214"/>
          </a:xfrm>
          <a:prstGeom prst="rect">
            <a:avLst/>
          </a:prstGeom>
        </p:spPr>
      </p:pic>
      <p:pic>
        <p:nvPicPr>
          <p:cNvPr id="7" name="Picture 6">
            <a:extLst>
              <a:ext uri="{FF2B5EF4-FFF2-40B4-BE49-F238E27FC236}">
                <a16:creationId xmlns:a16="http://schemas.microsoft.com/office/drawing/2014/main" id="{A95281C1-2D11-4371-8F78-D3CA77D0F37A}"/>
              </a:ext>
            </a:extLst>
          </p:cNvPr>
          <p:cNvPicPr>
            <a:picLocks noChangeAspect="1"/>
          </p:cNvPicPr>
          <p:nvPr/>
        </p:nvPicPr>
        <p:blipFill>
          <a:blip r:embed="rId7"/>
          <a:stretch>
            <a:fillRect/>
          </a:stretch>
        </p:blipFill>
        <p:spPr>
          <a:xfrm>
            <a:off x="5589206" y="3043506"/>
            <a:ext cx="2978828" cy="3441214"/>
          </a:xfrm>
          <a:prstGeom prst="rect">
            <a:avLst/>
          </a:prstGeom>
        </p:spPr>
      </p:pic>
      <p:pic>
        <p:nvPicPr>
          <p:cNvPr id="2" name="Audio 1">
            <a:hlinkClick r:id="" action="ppaction://media"/>
            <a:extLst>
              <a:ext uri="{FF2B5EF4-FFF2-40B4-BE49-F238E27FC236}">
                <a16:creationId xmlns:a16="http://schemas.microsoft.com/office/drawing/2014/main" id="{E3091CFD-612E-4769-80A1-D61887EC89E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33559555"/>
      </p:ext>
    </p:extLst>
  </p:cSld>
  <p:clrMapOvr>
    <a:masterClrMapping/>
  </p:clrMapOvr>
  <mc:AlternateContent xmlns:mc="http://schemas.openxmlformats.org/markup-compatibility/2006">
    <mc:Choice xmlns:p14="http://schemas.microsoft.com/office/powerpoint/2010/main" Requires="p14">
      <p:transition spd="slow" p14:dur="2000" advTm="68584"/>
    </mc:Choice>
    <mc:Fallback>
      <p:transition spd="slow" advTm="68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5D55941-5515-410D-94E7-D74EF2EE48E8}"/>
              </a:ext>
            </a:extLst>
          </p:cNvPr>
          <p:cNvSpPr>
            <a:spLocks noGrp="1"/>
          </p:cNvSpPr>
          <p:nvPr>
            <p:ph type="ctrTitle"/>
          </p:nvPr>
        </p:nvSpPr>
        <p:spPr>
          <a:xfrm>
            <a:off x="0" y="871269"/>
            <a:ext cx="9033164" cy="1380225"/>
          </a:xfrm>
        </p:spPr>
        <p:txBody>
          <a:bodyPr anchor="t"/>
          <a:lstStyle/>
          <a:p>
            <a:pPr eaLnBrk="1" hangingPunct="1"/>
            <a:r>
              <a:rPr lang="en-US" altLang="en-US" sz="4800" b="1" dirty="0">
                <a:solidFill>
                  <a:srgbClr val="002060"/>
                </a:solidFill>
              </a:rPr>
              <a:t>CAPM Model</a:t>
            </a:r>
            <a:endParaRPr lang="en-US" altLang="en-US" sz="4800" dirty="0">
              <a:solidFill>
                <a:srgbClr val="002060"/>
              </a:solidFill>
            </a:endParaRPr>
          </a:p>
        </p:txBody>
      </p:sp>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A95D7B06-A845-4A6B-84B3-8272649A6063}"/>
                  </a:ext>
                </a:extLst>
              </p:cNvPr>
              <p:cNvSpPr txBox="1">
                <a:spLocks/>
              </p:cNvSpPr>
              <p:nvPr/>
            </p:nvSpPr>
            <p:spPr bwMode="auto">
              <a:xfrm>
                <a:off x="685800" y="1790700"/>
                <a:ext cx="7772400" cy="12573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j-cs"/>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685800" indent="-685800" algn="l" eaLnBrk="1" hangingPunct="1">
                  <a:spcAft>
                    <a:spcPts val="600"/>
                  </a:spcAft>
                  <a:buFont typeface="Arial" panose="020B0604020202020204" pitchFamily="34" charset="0"/>
                  <a:buChar char="•"/>
                </a:pPr>
                <a:r>
                  <a:rPr lang="en-US" sz="2400" dirty="0"/>
                  <a:t>The CAPM uses beta to calculate the sensitivity of the stock to market risk: </a:t>
                </a: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𝑟</m:t>
                        </m:r>
                      </m:e>
                      <m:sub>
                        <m:r>
                          <a:rPr lang="en-US" sz="2400" i="1" dirty="0">
                            <a:latin typeface="Cambria Math" panose="02040503050406030204" pitchFamily="18" charset="0"/>
                          </a:rPr>
                          <m:t>𝑖</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𝑟</m:t>
                        </m:r>
                      </m:e>
                      <m:sub>
                        <m:r>
                          <a:rPr lang="en-US" sz="2400" i="1" dirty="0">
                            <a:latin typeface="Cambria Math" panose="02040503050406030204" pitchFamily="18" charset="0"/>
                          </a:rPr>
                          <m:t>𝑓</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𝛽</m:t>
                        </m:r>
                      </m:e>
                      <m:sub>
                        <m:r>
                          <a:rPr lang="en-US" sz="2400" i="1" dirty="0">
                            <a:latin typeface="Cambria Math" panose="02040503050406030204" pitchFamily="18" charset="0"/>
                          </a:rPr>
                          <m:t>𝑖</m:t>
                        </m:r>
                      </m:sub>
                    </m:sSub>
                    <m:r>
                      <a:rPr lang="en-US" sz="2400" i="1" dirty="0">
                        <a:latin typeface="Cambria Math" panose="02040503050406030204" pitchFamily="18" charset="0"/>
                      </a:rPr>
                      <m:t> (</m:t>
                    </m:r>
                    <m:r>
                      <a:rPr lang="en-US" sz="2400" i="1" dirty="0">
                        <a:latin typeface="Cambria Math" panose="02040503050406030204" pitchFamily="18" charset="0"/>
                      </a:rPr>
                      <m:t>𝐸</m:t>
                    </m:r>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𝑅</m:t>
                        </m:r>
                      </m:e>
                      <m:sub>
                        <m:r>
                          <a:rPr lang="en-US" sz="2400" i="1" dirty="0">
                            <a:latin typeface="Cambria Math" panose="02040503050406030204" pitchFamily="18" charset="0"/>
                          </a:rPr>
                          <m:t>𝑀𝑘𝑡</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𝑟</m:t>
                        </m:r>
                      </m:e>
                      <m:sub>
                        <m:r>
                          <a:rPr lang="en-US" sz="2400" i="1" dirty="0">
                            <a:latin typeface="Cambria Math" panose="02040503050406030204" pitchFamily="18" charset="0"/>
                          </a:rPr>
                          <m:t>𝑓</m:t>
                        </m:r>
                      </m:sub>
                    </m:sSub>
                    <m:r>
                      <a:rPr lang="en-US" sz="2400" i="1" dirty="0">
                        <a:latin typeface="Cambria Math" panose="02040503050406030204" pitchFamily="18" charset="0"/>
                      </a:rPr>
                      <m:t> )</m:t>
                    </m:r>
                  </m:oMath>
                </a14:m>
                <a:endParaRPr lang="en-US" sz="2400" dirty="0"/>
              </a:p>
              <a:p>
                <a:pPr algn="l" eaLnBrk="1" hangingPunct="1">
                  <a:spcAft>
                    <a:spcPts val="600"/>
                  </a:spcAft>
                </a:pPr>
                <a:endParaRPr lang="en-US" sz="2400" dirty="0"/>
              </a:p>
              <a:p>
                <a:pPr algn="l" eaLnBrk="1" hangingPunct="1">
                  <a:spcAft>
                    <a:spcPts val="600"/>
                  </a:spcAft>
                </a:pPr>
                <a:endParaRPr lang="en-US" sz="2400" dirty="0"/>
              </a:p>
            </p:txBody>
          </p:sp>
        </mc:Choice>
        <mc:Fallback xmlns="">
          <p:sp>
            <p:nvSpPr>
              <p:cNvPr id="3" name="Title 1">
                <a:extLst>
                  <a:ext uri="{FF2B5EF4-FFF2-40B4-BE49-F238E27FC236}">
                    <a16:creationId xmlns:a16="http://schemas.microsoft.com/office/drawing/2014/main" id="{A95D7B06-A845-4A6B-84B3-8272649A6063}"/>
                  </a:ext>
                </a:extLst>
              </p:cNvPr>
              <p:cNvSpPr txBox="1">
                <a:spLocks noRot="1" noChangeAspect="1" noMove="1" noResize="1" noEditPoints="1" noAdjustHandles="1" noChangeArrowheads="1" noChangeShapeType="1" noTextEdit="1"/>
              </p:cNvSpPr>
              <p:nvPr/>
            </p:nvSpPr>
            <p:spPr bwMode="auto">
              <a:xfrm>
                <a:off x="685800" y="1790700"/>
                <a:ext cx="7772400" cy="1257300"/>
              </a:xfrm>
              <a:prstGeom prst="rect">
                <a:avLst/>
              </a:prstGeom>
              <a:blipFill>
                <a:blip r:embed="rId5"/>
                <a:stretch>
                  <a:fillRect l="-1098" t="-388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4" name="Rectangle 3">
            <a:extLst>
              <a:ext uri="{FF2B5EF4-FFF2-40B4-BE49-F238E27FC236}">
                <a16:creationId xmlns:a16="http://schemas.microsoft.com/office/drawing/2014/main" id="{6F05C14B-CF5F-4564-8C4A-1072A1989CFA}"/>
              </a:ext>
            </a:extLst>
          </p:cNvPr>
          <p:cNvSpPr/>
          <p:nvPr/>
        </p:nvSpPr>
        <p:spPr>
          <a:xfrm>
            <a:off x="7440706" y="493059"/>
            <a:ext cx="1631576" cy="28687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highlight>
                <a:srgbClr val="000000"/>
              </a:highlight>
            </a:endParaRPr>
          </a:p>
        </p:txBody>
      </p:sp>
      <p:pic>
        <p:nvPicPr>
          <p:cNvPr id="2" name="Picture 1">
            <a:extLst>
              <a:ext uri="{FF2B5EF4-FFF2-40B4-BE49-F238E27FC236}">
                <a16:creationId xmlns:a16="http://schemas.microsoft.com/office/drawing/2014/main" id="{B30924A4-3267-42B6-A08A-4C12807773EF}"/>
              </a:ext>
            </a:extLst>
          </p:cNvPr>
          <p:cNvPicPr>
            <a:picLocks noChangeAspect="1"/>
          </p:cNvPicPr>
          <p:nvPr/>
        </p:nvPicPr>
        <p:blipFill>
          <a:blip r:embed="rId6"/>
          <a:stretch>
            <a:fillRect/>
          </a:stretch>
        </p:blipFill>
        <p:spPr>
          <a:xfrm>
            <a:off x="5589206" y="3048000"/>
            <a:ext cx="2978828" cy="3441214"/>
          </a:xfrm>
          <a:prstGeom prst="rect">
            <a:avLst/>
          </a:prstGeom>
        </p:spPr>
      </p:pic>
      <p:pic>
        <p:nvPicPr>
          <p:cNvPr id="5" name="Picture 4">
            <a:extLst>
              <a:ext uri="{FF2B5EF4-FFF2-40B4-BE49-F238E27FC236}">
                <a16:creationId xmlns:a16="http://schemas.microsoft.com/office/drawing/2014/main" id="{2721DD40-A037-4AD2-955D-900F601A02D9}"/>
              </a:ext>
            </a:extLst>
          </p:cNvPr>
          <p:cNvPicPr>
            <a:picLocks noChangeAspect="1"/>
          </p:cNvPicPr>
          <p:nvPr/>
        </p:nvPicPr>
        <p:blipFill>
          <a:blip r:embed="rId7"/>
          <a:stretch>
            <a:fillRect/>
          </a:stretch>
        </p:blipFill>
        <p:spPr>
          <a:xfrm>
            <a:off x="257879" y="3048000"/>
            <a:ext cx="4988427" cy="3441214"/>
          </a:xfrm>
          <a:prstGeom prst="rect">
            <a:avLst/>
          </a:prstGeom>
        </p:spPr>
      </p:pic>
      <p:pic>
        <p:nvPicPr>
          <p:cNvPr id="6" name="Audio 5">
            <a:hlinkClick r:id="" action="ppaction://media"/>
            <a:extLst>
              <a:ext uri="{FF2B5EF4-FFF2-40B4-BE49-F238E27FC236}">
                <a16:creationId xmlns:a16="http://schemas.microsoft.com/office/drawing/2014/main" id="{DDAE7F00-3A90-4646-9125-51A439413AF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46350228"/>
      </p:ext>
    </p:extLst>
  </p:cSld>
  <p:clrMapOvr>
    <a:masterClrMapping/>
  </p:clrMapOvr>
  <mc:AlternateContent xmlns:mc="http://schemas.openxmlformats.org/markup-compatibility/2006">
    <mc:Choice xmlns:p14="http://schemas.microsoft.com/office/powerpoint/2010/main" Requires="p14">
      <p:transition spd="slow" p14:dur="2000" advTm="70000"/>
    </mc:Choice>
    <mc:Fallback>
      <p:transition spd="slow" advTm="7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8580</TotalTime>
  <Words>1811</Words>
  <Application>Microsoft Office PowerPoint</Application>
  <PresentationFormat>On-screen Show (4:3)</PresentationFormat>
  <Paragraphs>136</Paragraphs>
  <Slides>13</Slides>
  <Notes>12</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Cambria Math</vt:lpstr>
      <vt:lpstr>Office Theme</vt:lpstr>
      <vt:lpstr>Analysis of Financial Models and their Assumptions  Data606: Deliverable III Spring 2020  - Joe Knapp</vt:lpstr>
      <vt:lpstr>Project</vt:lpstr>
      <vt:lpstr>Data Source Update</vt:lpstr>
      <vt:lpstr>Analysis Method</vt:lpstr>
      <vt:lpstr>Baseline Models</vt:lpstr>
      <vt:lpstr>Expected Return Model</vt:lpstr>
      <vt:lpstr>Sharpe-ratio Model</vt:lpstr>
      <vt:lpstr>Beta Model</vt:lpstr>
      <vt:lpstr>CAPM Model</vt:lpstr>
      <vt:lpstr>Alpha Model</vt:lpstr>
      <vt:lpstr>Comparing Models</vt:lpstr>
      <vt:lpstr>Next steps…</vt:lpstr>
      <vt:lpstr>References</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Lord</dc:creator>
  <cp:lastModifiedBy>Joseph Knapp</cp:lastModifiedBy>
  <cp:revision>163</cp:revision>
  <dcterms:created xsi:type="dcterms:W3CDTF">2014-05-05T14:25:42Z</dcterms:created>
  <dcterms:modified xsi:type="dcterms:W3CDTF">2020-04-11T07:20:51Z</dcterms:modified>
</cp:coreProperties>
</file>